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81" r:id="rId18"/>
    <p:sldId id="282" r:id="rId19"/>
    <p:sldId id="273" r:id="rId20"/>
    <p:sldId id="274" r:id="rId21"/>
    <p:sldId id="278" r:id="rId22"/>
    <p:sldId id="279" r:id="rId23"/>
    <p:sldId id="283" r:id="rId24"/>
  </p:sldIdLst>
  <p:sldSz cx="9144000" cy="5143500" type="screen16x9"/>
  <p:notesSz cx="6858000" cy="9144000"/>
  <p:embeddedFontLst>
    <p:embeddedFont>
      <p:font typeface="Helvetica Neue" panose="020B0604020202020204" charset="0"/>
      <p:regular r:id="rId26"/>
      <p:bold r:id="rId27"/>
      <p:italic r:id="rId28"/>
      <p:boldItalic r:id="rId29"/>
    </p:embeddedFont>
    <p:embeddedFont>
      <p:font typeface="Raleway" panose="020B0604020202020204" charset="0"/>
      <p:regular r:id="rId30"/>
      <p:bold r:id="rId31"/>
      <p:italic r:id="rId32"/>
      <p:boldItalic r:id="rId33"/>
    </p:embeddedFont>
    <p:embeddedFont>
      <p:font typeface="Raleway ExtraBold" panose="020B0604020202020204" charset="0"/>
      <p:bold r:id="rId34"/>
      <p:boldItalic r:id="rId35"/>
    </p:embeddedFont>
    <p:embeddedFont>
      <p:font typeface="Raleway Light"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52" autoAdjust="0"/>
    <p:restoredTop sz="94660"/>
  </p:normalViewPr>
  <p:slideViewPr>
    <p:cSldViewPr snapToGrid="0">
      <p:cViewPr varScale="1">
        <p:scale>
          <a:sx n="95" d="100"/>
          <a:sy n="95" d="100"/>
        </p:scale>
        <p:origin x="83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dai.descipher.io/"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makerburn.com/#/chart" TargetMode="External"/><Relationship Id="rId2" Type="http://schemas.openxmlformats.org/officeDocument/2006/relationships/slide" Target="../slides/slide22.xml"/><Relationship Id="rId1" Type="http://schemas.openxmlformats.org/officeDocument/2006/relationships/notesMaster" Target="../notesMasters/notesMaster1.xml"/><Relationship Id="rId5" Type="http://schemas.openxmlformats.org/officeDocument/2006/relationships/hyperlink" Target="https://docs.makerdao.com/" TargetMode="External"/><Relationship Id="rId4" Type="http://schemas.openxmlformats.org/officeDocument/2006/relationships/hyperlink" Target="https://daistats.com/#/"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7ea2ae9d29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7ea2ae9d2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16c850a67_2_5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516c850a6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516c850a67_2_6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516c850a67_2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5171090972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51710909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171090972_0_2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1710909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5171090972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5171090972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459fcac207c6a7a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459fcac207c6a7a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459fcac207c6a7a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459fcac207c6a7a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82432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459fcac207c6a7a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459fcac207c6a7a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880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459fcac207c6a7a4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459fcac207c6a7a4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a53332ac4_0_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a53332ac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ea2ae9d29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7ea2ae9d29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6fde7515f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6fde7515f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linkClick r:id="rId3"/>
              </a:rPr>
              <a:t>http://</a:t>
            </a:r>
            <a:r>
              <a:rPr lang="en-US" dirty="0" err="1">
                <a:hlinkClick r:id="rId3"/>
              </a:rPr>
              <a:t>dai.descipher.io</a:t>
            </a:r>
            <a:r>
              <a:rPr lang="en-US" dirty="0">
                <a:hlinkClick r:id="rId3"/>
              </a:rPr>
              <a:t>/</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f4624934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f4624934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linkClick r:id="rId3"/>
              </a:rPr>
              <a:t>https://</a:t>
            </a:r>
            <a:r>
              <a:rPr lang="en-US" dirty="0" err="1">
                <a:hlinkClick r:id="rId3"/>
              </a:rPr>
              <a:t>makerburn.com</a:t>
            </a:r>
            <a:r>
              <a:rPr lang="en-US" dirty="0">
                <a:hlinkClick r:id="rId3"/>
              </a:rPr>
              <a:t>/#/chart</a:t>
            </a:r>
            <a:endParaRPr lang="en-US" dirty="0"/>
          </a:p>
          <a:p>
            <a:pPr marL="0" lvl="0" indent="0" algn="l" rtl="0">
              <a:spcBef>
                <a:spcPts val="0"/>
              </a:spcBef>
              <a:spcAft>
                <a:spcPts val="0"/>
              </a:spcAft>
              <a:buNone/>
            </a:pPr>
            <a:r>
              <a:rPr lang="en-US" dirty="0">
                <a:hlinkClick r:id="rId4"/>
              </a:rPr>
              <a:t>https://</a:t>
            </a:r>
            <a:r>
              <a:rPr lang="en-US" dirty="0" err="1">
                <a:hlinkClick r:id="rId4"/>
              </a:rPr>
              <a:t>daistats.com</a:t>
            </a:r>
            <a:r>
              <a:rPr lang="en-US" dirty="0">
                <a:hlinkClick r:id="rId4"/>
              </a:rPr>
              <a:t>/#/</a:t>
            </a:r>
            <a:endParaRPr lang="en-US" dirty="0"/>
          </a:p>
          <a:p>
            <a:pPr marL="0" lvl="0" indent="0" algn="l" rtl="0">
              <a:spcBef>
                <a:spcPts val="0"/>
              </a:spcBef>
              <a:spcAft>
                <a:spcPts val="0"/>
              </a:spcAft>
              <a:buNone/>
            </a:pPr>
            <a:r>
              <a:rPr lang="en-US" dirty="0">
                <a:hlinkClick r:id="rId5"/>
              </a:rPr>
              <a:t>https://</a:t>
            </a:r>
            <a:r>
              <a:rPr lang="en-US" dirty="0" err="1">
                <a:hlinkClick r:id="rId5"/>
              </a:rPr>
              <a:t>docs.makerdao.com</a:t>
            </a:r>
            <a:r>
              <a:rPr lang="en-US" dirty="0">
                <a:hlinkClick r:id="rId5"/>
              </a:rPr>
              <a:t>/</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459fcac207c6a7a4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459fcac207c6a7a4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1321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6c2236a087_1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6c2236a087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7ea2ae9d29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7ea2ae9d2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16c850a67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16c850a6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ea2ae9d29_0_3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ea2ae9d2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7ea2ae9d29_0_7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7ea2ae9d29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7ea2ae9d29_0_8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7ea2ae9d29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7ea2ae9d2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7ea2ae9d2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FFB600"/>
        </a:solidFill>
        <a:effectLst/>
      </p:bgPr>
    </p:bg>
    <p:spTree>
      <p:nvGrpSpPr>
        <p:cNvPr id="1" name="Shape 9"/>
        <p:cNvGrpSpPr/>
        <p:nvPr/>
      </p:nvGrpSpPr>
      <p:grpSpPr>
        <a:xfrm>
          <a:off x="0" y="0"/>
          <a:ext cx="0" cy="0"/>
          <a:chOff x="0" y="0"/>
          <a:chExt cx="0" cy="0"/>
        </a:xfrm>
      </p:grpSpPr>
      <p:sp>
        <p:nvSpPr>
          <p:cNvPr id="10" name="Google Shape;10;p2"/>
          <p:cNvSpPr/>
          <p:nvPr/>
        </p:nvSpPr>
        <p:spPr>
          <a:xfrm>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FFFF"/>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685800" y="3287213"/>
            <a:ext cx="7772400" cy="1159800"/>
          </a:xfrm>
          <a:prstGeom prst="rect">
            <a:avLst/>
          </a:prstGeom>
        </p:spPr>
        <p:txBody>
          <a:bodyPr spcFirstLastPara="1" wrap="square" lIns="91425" tIns="91425" rIns="91425" bIns="91425" anchor="b" anchorCtr="0">
            <a:noAutofit/>
          </a:bodyPr>
          <a:lstStyle>
            <a:lvl1pPr lvl="0">
              <a:spcBef>
                <a:spcPts val="0"/>
              </a:spcBef>
              <a:spcAft>
                <a:spcPts val="0"/>
              </a:spcAft>
              <a:buClr>
                <a:srgbClr val="FFFFFF"/>
              </a:buClr>
              <a:buSzPts val="6000"/>
              <a:buNone/>
              <a:defRPr sz="6000">
                <a:solidFill>
                  <a:srgbClr val="FFFFFF"/>
                </a:solidFill>
              </a:defRPr>
            </a:lvl1pPr>
            <a:lvl2pPr lvl="1">
              <a:spcBef>
                <a:spcPts val="0"/>
              </a:spcBef>
              <a:spcAft>
                <a:spcPts val="0"/>
              </a:spcAft>
              <a:buClr>
                <a:srgbClr val="FFFFFF"/>
              </a:buClr>
              <a:buSzPts val="6000"/>
              <a:buNone/>
              <a:defRPr sz="6000">
                <a:solidFill>
                  <a:srgbClr val="FFFFFF"/>
                </a:solidFill>
              </a:defRPr>
            </a:lvl2pPr>
            <a:lvl3pPr lvl="2">
              <a:spcBef>
                <a:spcPts val="0"/>
              </a:spcBef>
              <a:spcAft>
                <a:spcPts val="0"/>
              </a:spcAft>
              <a:buClr>
                <a:srgbClr val="FFFFFF"/>
              </a:buClr>
              <a:buSzPts val="6000"/>
              <a:buNone/>
              <a:defRPr sz="6000">
                <a:solidFill>
                  <a:srgbClr val="FFFFFF"/>
                </a:solidFill>
              </a:defRPr>
            </a:lvl3pPr>
            <a:lvl4pPr lvl="3">
              <a:spcBef>
                <a:spcPts val="0"/>
              </a:spcBef>
              <a:spcAft>
                <a:spcPts val="0"/>
              </a:spcAft>
              <a:buClr>
                <a:srgbClr val="FFFFFF"/>
              </a:buClr>
              <a:buSzPts val="6000"/>
              <a:buNone/>
              <a:defRPr sz="6000">
                <a:solidFill>
                  <a:srgbClr val="FFFFFF"/>
                </a:solidFill>
              </a:defRPr>
            </a:lvl4pPr>
            <a:lvl5pPr lvl="4">
              <a:spcBef>
                <a:spcPts val="0"/>
              </a:spcBef>
              <a:spcAft>
                <a:spcPts val="0"/>
              </a:spcAft>
              <a:buClr>
                <a:srgbClr val="FFFFFF"/>
              </a:buClr>
              <a:buSzPts val="6000"/>
              <a:buNone/>
              <a:defRPr sz="6000">
                <a:solidFill>
                  <a:srgbClr val="FFFFFF"/>
                </a:solidFill>
              </a:defRPr>
            </a:lvl5pPr>
            <a:lvl6pPr lvl="5">
              <a:spcBef>
                <a:spcPts val="0"/>
              </a:spcBef>
              <a:spcAft>
                <a:spcPts val="0"/>
              </a:spcAft>
              <a:buClr>
                <a:srgbClr val="FFFFFF"/>
              </a:buClr>
              <a:buSzPts val="6000"/>
              <a:buNone/>
              <a:defRPr sz="6000">
                <a:solidFill>
                  <a:srgbClr val="FFFFFF"/>
                </a:solidFill>
              </a:defRPr>
            </a:lvl6pPr>
            <a:lvl7pPr lvl="6">
              <a:spcBef>
                <a:spcPts val="0"/>
              </a:spcBef>
              <a:spcAft>
                <a:spcPts val="0"/>
              </a:spcAft>
              <a:buClr>
                <a:srgbClr val="FFFFFF"/>
              </a:buClr>
              <a:buSzPts val="6000"/>
              <a:buNone/>
              <a:defRPr sz="6000">
                <a:solidFill>
                  <a:srgbClr val="FFFFFF"/>
                </a:solidFill>
              </a:defRPr>
            </a:lvl7pPr>
            <a:lvl8pPr lvl="7">
              <a:spcBef>
                <a:spcPts val="0"/>
              </a:spcBef>
              <a:spcAft>
                <a:spcPts val="0"/>
              </a:spcAft>
              <a:buClr>
                <a:srgbClr val="FFFFFF"/>
              </a:buClr>
              <a:buSzPts val="6000"/>
              <a:buNone/>
              <a:defRPr sz="6000">
                <a:solidFill>
                  <a:srgbClr val="FFFFFF"/>
                </a:solidFill>
              </a:defRPr>
            </a:lvl8pPr>
            <a:lvl9pPr lvl="8">
              <a:spcBef>
                <a:spcPts val="0"/>
              </a:spcBef>
              <a:spcAft>
                <a:spcPts val="0"/>
              </a:spcAft>
              <a:buClr>
                <a:srgbClr val="FFFFFF"/>
              </a:buClr>
              <a:buSzPts val="6000"/>
              <a:buNone/>
              <a:defRPr sz="6000">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colored">
  <p:cSld name="BLANK_1">
    <p:bg>
      <p:bgPr>
        <a:solidFill>
          <a:srgbClr val="FFB600"/>
        </a:solidFill>
        <a:effectLst/>
      </p:bgPr>
    </p:bg>
    <p:spTree>
      <p:nvGrpSpPr>
        <p:cNvPr id="1" name="Shape 50"/>
        <p:cNvGrpSpPr/>
        <p:nvPr/>
      </p:nvGrpSpPr>
      <p:grpSpPr>
        <a:xfrm>
          <a:off x="0" y="0"/>
          <a:ext cx="0" cy="0"/>
          <a:chOff x="0" y="0"/>
          <a:chExt cx="0" cy="0"/>
        </a:xfrm>
      </p:grpSpPr>
      <p:sp>
        <p:nvSpPr>
          <p:cNvPr id="51" name="Google Shape;51;p11"/>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52" name="Google Shape;52;p11"/>
          <p:cNvSpPr/>
          <p:nvPr/>
        </p:nvSpPr>
        <p:spPr>
          <a:xfrm>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FFFF"/>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FFB600"/>
        </a:solidFill>
        <a:effectLst/>
      </p:bgPr>
    </p:bg>
    <p:spTree>
      <p:nvGrpSpPr>
        <p:cNvPr id="1" name="Shape 12"/>
        <p:cNvGrpSpPr/>
        <p:nvPr/>
      </p:nvGrpSpPr>
      <p:grpSpPr>
        <a:xfrm>
          <a:off x="0" y="0"/>
          <a:ext cx="0" cy="0"/>
          <a:chOff x="0" y="0"/>
          <a:chExt cx="0" cy="0"/>
        </a:xfrm>
      </p:grpSpPr>
      <p:sp>
        <p:nvSpPr>
          <p:cNvPr id="13" name="Google Shape;13;p3"/>
          <p:cNvSpPr/>
          <p:nvPr/>
        </p:nvSpPr>
        <p:spPr>
          <a:xfrm>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434343"/>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ctrTitle"/>
          </p:nvPr>
        </p:nvSpPr>
        <p:spPr>
          <a:xfrm>
            <a:off x="685800" y="2726342"/>
            <a:ext cx="77724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685800" y="3830653"/>
            <a:ext cx="7772400" cy="784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solidFill>
          <a:srgbClr val="FFB600"/>
        </a:solidFill>
        <a:effectLst/>
      </p:bgPr>
    </p:bg>
    <p:spTree>
      <p:nvGrpSpPr>
        <p:cNvPr id="1" name="Shape 16"/>
        <p:cNvGrpSpPr/>
        <p:nvPr/>
      </p:nvGrpSpPr>
      <p:grpSpPr>
        <a:xfrm>
          <a:off x="0" y="0"/>
          <a:ext cx="0" cy="0"/>
          <a:chOff x="0" y="0"/>
          <a:chExt cx="0" cy="0"/>
        </a:xfrm>
      </p:grpSpPr>
      <p:sp>
        <p:nvSpPr>
          <p:cNvPr id="17" name="Google Shape;17;p4"/>
          <p:cNvSpPr/>
          <p:nvPr/>
        </p:nvSpPr>
        <p:spPr>
          <a:xfrm flipH="1">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434343"/>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txBox="1">
            <a:spLocks noGrp="1"/>
          </p:cNvSpPr>
          <p:nvPr>
            <p:ph type="body" idx="1"/>
          </p:nvPr>
        </p:nvSpPr>
        <p:spPr>
          <a:xfrm>
            <a:off x="1757200" y="2161800"/>
            <a:ext cx="5629800" cy="819900"/>
          </a:xfrm>
          <a:prstGeom prst="rect">
            <a:avLst/>
          </a:prstGeom>
        </p:spPr>
        <p:txBody>
          <a:bodyPr spcFirstLastPara="1" wrap="square" lIns="91425" tIns="91425" rIns="91425" bIns="91425" anchor="ctr" anchorCtr="0">
            <a:noAutofit/>
          </a:bodyPr>
          <a:lstStyle>
            <a:lvl1pPr marL="457200" lvl="0" indent="-419100" algn="ctr" rtl="0">
              <a:spcBef>
                <a:spcPts val="600"/>
              </a:spcBef>
              <a:spcAft>
                <a:spcPts val="0"/>
              </a:spcAft>
              <a:buClr>
                <a:srgbClr val="434343"/>
              </a:buClr>
              <a:buSzPts val="3000"/>
              <a:buChar char="●"/>
              <a:defRPr sz="3000" i="1">
                <a:solidFill>
                  <a:srgbClr val="434343"/>
                </a:solidFill>
              </a:defRPr>
            </a:lvl1pPr>
            <a:lvl2pPr marL="914400" lvl="1" indent="-419100" algn="ctr" rtl="0">
              <a:spcBef>
                <a:spcPts val="0"/>
              </a:spcBef>
              <a:spcAft>
                <a:spcPts val="0"/>
              </a:spcAft>
              <a:buClr>
                <a:srgbClr val="434343"/>
              </a:buClr>
              <a:buSzPts val="3000"/>
              <a:buChar char="○"/>
              <a:defRPr sz="3000" i="1">
                <a:solidFill>
                  <a:srgbClr val="434343"/>
                </a:solidFill>
              </a:defRPr>
            </a:lvl2pPr>
            <a:lvl3pPr marL="1371600" lvl="2" indent="-419100" algn="ctr" rtl="0">
              <a:spcBef>
                <a:spcPts val="0"/>
              </a:spcBef>
              <a:spcAft>
                <a:spcPts val="0"/>
              </a:spcAft>
              <a:buClr>
                <a:srgbClr val="434343"/>
              </a:buClr>
              <a:buSzPts val="3000"/>
              <a:buChar char="■"/>
              <a:defRPr sz="3000" i="1">
                <a:solidFill>
                  <a:srgbClr val="434343"/>
                </a:solidFill>
              </a:defRPr>
            </a:lvl3pPr>
            <a:lvl4pPr marL="1828800" lvl="3" indent="-419100" algn="ctr" rtl="0">
              <a:spcBef>
                <a:spcPts val="0"/>
              </a:spcBef>
              <a:spcAft>
                <a:spcPts val="0"/>
              </a:spcAft>
              <a:buClr>
                <a:srgbClr val="434343"/>
              </a:buClr>
              <a:buSzPts val="3000"/>
              <a:buChar char="●"/>
              <a:defRPr sz="3000" i="1">
                <a:solidFill>
                  <a:srgbClr val="434343"/>
                </a:solidFill>
              </a:defRPr>
            </a:lvl4pPr>
            <a:lvl5pPr marL="2286000" lvl="4" indent="-419100" algn="ctr" rtl="0">
              <a:spcBef>
                <a:spcPts val="0"/>
              </a:spcBef>
              <a:spcAft>
                <a:spcPts val="0"/>
              </a:spcAft>
              <a:buClr>
                <a:srgbClr val="434343"/>
              </a:buClr>
              <a:buSzPts val="3000"/>
              <a:buChar char="○"/>
              <a:defRPr sz="3000" i="1">
                <a:solidFill>
                  <a:srgbClr val="434343"/>
                </a:solidFill>
              </a:defRPr>
            </a:lvl5pPr>
            <a:lvl6pPr marL="2743200" lvl="5" indent="-419100" algn="ctr" rtl="0">
              <a:spcBef>
                <a:spcPts val="0"/>
              </a:spcBef>
              <a:spcAft>
                <a:spcPts val="0"/>
              </a:spcAft>
              <a:buClr>
                <a:srgbClr val="434343"/>
              </a:buClr>
              <a:buSzPts val="3000"/>
              <a:buChar char="■"/>
              <a:defRPr sz="3000" i="1">
                <a:solidFill>
                  <a:srgbClr val="434343"/>
                </a:solidFill>
              </a:defRPr>
            </a:lvl6pPr>
            <a:lvl7pPr marL="3200400" lvl="6" indent="-419100" algn="ctr" rtl="0">
              <a:spcBef>
                <a:spcPts val="0"/>
              </a:spcBef>
              <a:spcAft>
                <a:spcPts val="0"/>
              </a:spcAft>
              <a:buClr>
                <a:srgbClr val="434343"/>
              </a:buClr>
              <a:buSzPts val="3000"/>
              <a:buChar char="●"/>
              <a:defRPr sz="3000" i="1">
                <a:solidFill>
                  <a:srgbClr val="434343"/>
                </a:solidFill>
              </a:defRPr>
            </a:lvl7pPr>
            <a:lvl8pPr marL="3657600" lvl="7" indent="-419100" algn="ctr" rtl="0">
              <a:spcBef>
                <a:spcPts val="0"/>
              </a:spcBef>
              <a:spcAft>
                <a:spcPts val="0"/>
              </a:spcAft>
              <a:buClr>
                <a:srgbClr val="434343"/>
              </a:buClr>
              <a:buSzPts val="3000"/>
              <a:buChar char="○"/>
              <a:defRPr sz="3000" i="1">
                <a:solidFill>
                  <a:srgbClr val="434343"/>
                </a:solidFill>
              </a:defRPr>
            </a:lvl8pPr>
            <a:lvl9pPr marL="4114800" lvl="8" indent="-419100" algn="ctr">
              <a:spcBef>
                <a:spcPts val="0"/>
              </a:spcBef>
              <a:spcAft>
                <a:spcPts val="0"/>
              </a:spcAft>
              <a:buClr>
                <a:srgbClr val="434343"/>
              </a:buClr>
              <a:buSzPts val="3000"/>
              <a:buChar char="■"/>
              <a:defRPr sz="3000" i="1">
                <a:solidFill>
                  <a:srgbClr val="434343"/>
                </a:solidFill>
              </a:defRPr>
            </a:lvl9pPr>
          </a:lstStyle>
          <a:p>
            <a:endParaRPr/>
          </a:p>
        </p:txBody>
      </p:sp>
      <p:sp>
        <p:nvSpPr>
          <p:cNvPr id="19" name="Google Shape;19;p4"/>
          <p:cNvSpPr txBox="1"/>
          <p:nvPr/>
        </p:nvSpPr>
        <p:spPr>
          <a:xfrm>
            <a:off x="205550" y="75075"/>
            <a:ext cx="7995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0" b="1">
                <a:solidFill>
                  <a:srgbClr val="434343"/>
                </a:solidFill>
                <a:latin typeface="Raleway"/>
                <a:ea typeface="Raleway"/>
                <a:cs typeface="Raleway"/>
                <a:sym typeface="Raleway"/>
              </a:rPr>
              <a:t>“</a:t>
            </a:r>
            <a:endParaRPr sz="12000" b="1">
              <a:solidFill>
                <a:srgbClr val="434343"/>
              </a:solidFill>
              <a:latin typeface="Raleway"/>
              <a:ea typeface="Raleway"/>
              <a:cs typeface="Raleway"/>
              <a:sym typeface="Raleway"/>
            </a:endParaRPr>
          </a:p>
        </p:txBody>
      </p:sp>
      <p:sp>
        <p:nvSpPr>
          <p:cNvPr id="20" name="Google Shape;20;p4"/>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Google Shape;22;p5"/>
          <p:cNvSpPr/>
          <p:nvPr/>
        </p:nvSpPr>
        <p:spPr>
          <a:xfrm>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B6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5"/>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no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a:endParaRPr/>
          </a:p>
        </p:txBody>
      </p:sp>
      <p:sp>
        <p:nvSpPr>
          <p:cNvPr id="24" name="Google Shape;24;p5"/>
          <p:cNvSpPr txBox="1">
            <a:spLocks noGrp="1"/>
          </p:cNvSpPr>
          <p:nvPr>
            <p:ph type="body" idx="1"/>
          </p:nvPr>
        </p:nvSpPr>
        <p:spPr>
          <a:xfrm>
            <a:off x="922000" y="1885951"/>
            <a:ext cx="6866100" cy="23661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Clr>
                <a:srgbClr val="FFB600"/>
              </a:buClr>
              <a:buSzPts val="1800"/>
              <a:buChar char="●"/>
              <a:defRPr/>
            </a:lvl1pPr>
            <a:lvl2pPr marL="914400" lvl="1" indent="-342900">
              <a:spcBef>
                <a:spcPts val="0"/>
              </a:spcBef>
              <a:spcAft>
                <a:spcPts val="0"/>
              </a:spcAft>
              <a:buClr>
                <a:srgbClr val="FFB600"/>
              </a:buClr>
              <a:buSzPts val="1800"/>
              <a:buChar char="○"/>
              <a:defRPr/>
            </a:lvl2pPr>
            <a:lvl3pPr marL="1371600" lvl="2" indent="-342900">
              <a:spcBef>
                <a:spcPts val="0"/>
              </a:spcBef>
              <a:spcAft>
                <a:spcPts val="0"/>
              </a:spcAft>
              <a:buClr>
                <a:srgbClr val="FFB600"/>
              </a:buClr>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5" name="Google Shape;25;p5"/>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solidFill>
                  <a:srgbClr val="FFB600"/>
                </a:solidFill>
              </a:defRPr>
            </a:lvl1pPr>
            <a:lvl2pPr lvl="1">
              <a:buNone/>
              <a:defRPr>
                <a:solidFill>
                  <a:srgbClr val="FFB600"/>
                </a:solidFill>
              </a:defRPr>
            </a:lvl2pPr>
            <a:lvl3pPr lvl="2">
              <a:buNone/>
              <a:defRPr>
                <a:solidFill>
                  <a:srgbClr val="FFB600"/>
                </a:solidFill>
              </a:defRPr>
            </a:lvl3pPr>
            <a:lvl4pPr lvl="3">
              <a:buNone/>
              <a:defRPr>
                <a:solidFill>
                  <a:srgbClr val="FFB600"/>
                </a:solidFill>
              </a:defRPr>
            </a:lvl4pPr>
            <a:lvl5pPr lvl="4">
              <a:buNone/>
              <a:defRPr>
                <a:solidFill>
                  <a:srgbClr val="FFB600"/>
                </a:solidFill>
              </a:defRPr>
            </a:lvl5pPr>
            <a:lvl6pPr lvl="5">
              <a:buNone/>
              <a:defRPr>
                <a:solidFill>
                  <a:srgbClr val="FFB600"/>
                </a:solidFill>
              </a:defRPr>
            </a:lvl6pPr>
            <a:lvl7pPr lvl="6">
              <a:buNone/>
              <a:defRPr>
                <a:solidFill>
                  <a:srgbClr val="FFB600"/>
                </a:solidFill>
              </a:defRPr>
            </a:lvl7pPr>
            <a:lvl8pPr lvl="7">
              <a:buNone/>
              <a:defRPr>
                <a:solidFill>
                  <a:srgbClr val="FFB600"/>
                </a:solidFill>
              </a:defRPr>
            </a:lvl8pPr>
            <a:lvl9pPr lvl="8">
              <a:buNone/>
              <a:defRPr>
                <a:solidFill>
                  <a:srgbClr val="FFB600"/>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6"/>
        <p:cNvGrpSpPr/>
        <p:nvPr/>
      </p:nvGrpSpPr>
      <p:grpSpPr>
        <a:xfrm>
          <a:off x="0" y="0"/>
          <a:ext cx="0" cy="0"/>
          <a:chOff x="0" y="0"/>
          <a:chExt cx="0" cy="0"/>
        </a:xfrm>
      </p:grpSpPr>
      <p:sp>
        <p:nvSpPr>
          <p:cNvPr id="27" name="Google Shape;27;p6"/>
          <p:cNvSpPr/>
          <p:nvPr/>
        </p:nvSpPr>
        <p:spPr>
          <a:xfrm>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B6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6"/>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no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a:endParaRPr/>
          </a:p>
        </p:txBody>
      </p:sp>
      <p:sp>
        <p:nvSpPr>
          <p:cNvPr id="29" name="Google Shape;29;p6"/>
          <p:cNvSpPr txBox="1">
            <a:spLocks noGrp="1"/>
          </p:cNvSpPr>
          <p:nvPr>
            <p:ph type="body" idx="1"/>
          </p:nvPr>
        </p:nvSpPr>
        <p:spPr>
          <a:xfrm>
            <a:off x="922000" y="1887378"/>
            <a:ext cx="3543300" cy="30276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30" name="Google Shape;30;p6"/>
          <p:cNvSpPr txBox="1">
            <a:spLocks noGrp="1"/>
          </p:cNvSpPr>
          <p:nvPr>
            <p:ph type="body" idx="2"/>
          </p:nvPr>
        </p:nvSpPr>
        <p:spPr>
          <a:xfrm>
            <a:off x="4678687" y="1887378"/>
            <a:ext cx="3543300" cy="30276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31" name="Google Shape;31;p6"/>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2"/>
        <p:cNvGrpSpPr/>
        <p:nvPr/>
      </p:nvGrpSpPr>
      <p:grpSpPr>
        <a:xfrm>
          <a:off x="0" y="0"/>
          <a:ext cx="0" cy="0"/>
          <a:chOff x="0" y="0"/>
          <a:chExt cx="0" cy="0"/>
        </a:xfrm>
      </p:grpSpPr>
      <p:sp>
        <p:nvSpPr>
          <p:cNvPr id="33" name="Google Shape;33;p7"/>
          <p:cNvSpPr/>
          <p:nvPr/>
        </p:nvSpPr>
        <p:spPr>
          <a:xfrm>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B6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7"/>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noAutofit/>
          </a:bodyPr>
          <a:lstStyle>
            <a:lvl1pPr lvl="0" rtl="0">
              <a:spcBef>
                <a:spcPts val="0"/>
              </a:spcBef>
              <a:spcAft>
                <a:spcPts val="0"/>
              </a:spcAft>
              <a:buSzPts val="5800"/>
              <a:buNone/>
              <a:defRPr/>
            </a:lvl1pPr>
            <a:lvl2pPr lvl="1" rtl="0">
              <a:spcBef>
                <a:spcPts val="0"/>
              </a:spcBef>
              <a:spcAft>
                <a:spcPts val="0"/>
              </a:spcAft>
              <a:buSzPts val="5800"/>
              <a:buNone/>
              <a:defRPr/>
            </a:lvl2pPr>
            <a:lvl3pPr lvl="2" rtl="0">
              <a:spcBef>
                <a:spcPts val="0"/>
              </a:spcBef>
              <a:spcAft>
                <a:spcPts val="0"/>
              </a:spcAft>
              <a:buSzPts val="5800"/>
              <a:buNone/>
              <a:defRPr/>
            </a:lvl3pPr>
            <a:lvl4pPr lvl="3" rtl="0">
              <a:spcBef>
                <a:spcPts val="0"/>
              </a:spcBef>
              <a:spcAft>
                <a:spcPts val="0"/>
              </a:spcAft>
              <a:buSzPts val="5800"/>
              <a:buNone/>
              <a:defRPr/>
            </a:lvl4pPr>
            <a:lvl5pPr lvl="4" rtl="0">
              <a:spcBef>
                <a:spcPts val="0"/>
              </a:spcBef>
              <a:spcAft>
                <a:spcPts val="0"/>
              </a:spcAft>
              <a:buSzPts val="5800"/>
              <a:buNone/>
              <a:defRPr/>
            </a:lvl5pPr>
            <a:lvl6pPr lvl="5" rtl="0">
              <a:spcBef>
                <a:spcPts val="0"/>
              </a:spcBef>
              <a:spcAft>
                <a:spcPts val="0"/>
              </a:spcAft>
              <a:buSzPts val="5800"/>
              <a:buNone/>
              <a:defRPr/>
            </a:lvl6pPr>
            <a:lvl7pPr lvl="6" rtl="0">
              <a:spcBef>
                <a:spcPts val="0"/>
              </a:spcBef>
              <a:spcAft>
                <a:spcPts val="0"/>
              </a:spcAft>
              <a:buSzPts val="5800"/>
              <a:buNone/>
              <a:defRPr/>
            </a:lvl7pPr>
            <a:lvl8pPr lvl="7" rtl="0">
              <a:spcBef>
                <a:spcPts val="0"/>
              </a:spcBef>
              <a:spcAft>
                <a:spcPts val="0"/>
              </a:spcAft>
              <a:buSzPts val="5800"/>
              <a:buNone/>
              <a:defRPr/>
            </a:lvl8pPr>
            <a:lvl9pPr lvl="8" rtl="0">
              <a:spcBef>
                <a:spcPts val="0"/>
              </a:spcBef>
              <a:spcAft>
                <a:spcPts val="0"/>
              </a:spcAft>
              <a:buSzPts val="5800"/>
              <a:buNone/>
              <a:defRPr/>
            </a:lvl9pPr>
          </a:lstStyle>
          <a:p>
            <a:endParaRPr/>
          </a:p>
        </p:txBody>
      </p:sp>
      <p:sp>
        <p:nvSpPr>
          <p:cNvPr id="35" name="Google Shape;35;p7"/>
          <p:cNvSpPr txBox="1">
            <a:spLocks noGrp="1"/>
          </p:cNvSpPr>
          <p:nvPr>
            <p:ph type="body" idx="1"/>
          </p:nvPr>
        </p:nvSpPr>
        <p:spPr>
          <a:xfrm>
            <a:off x="922000" y="1930500"/>
            <a:ext cx="2332200" cy="2919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36" name="Google Shape;36;p7"/>
          <p:cNvSpPr txBox="1">
            <a:spLocks noGrp="1"/>
          </p:cNvSpPr>
          <p:nvPr>
            <p:ph type="body" idx="2"/>
          </p:nvPr>
        </p:nvSpPr>
        <p:spPr>
          <a:xfrm>
            <a:off x="3373778" y="1930500"/>
            <a:ext cx="2332200" cy="2919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37" name="Google Shape;37;p7"/>
          <p:cNvSpPr txBox="1">
            <a:spLocks noGrp="1"/>
          </p:cNvSpPr>
          <p:nvPr>
            <p:ph type="body" idx="3"/>
          </p:nvPr>
        </p:nvSpPr>
        <p:spPr>
          <a:xfrm>
            <a:off x="5825557" y="1930500"/>
            <a:ext cx="2332200" cy="2919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38" name="Google Shape;38;p7"/>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8"/>
          <p:cNvSpPr/>
          <p:nvPr/>
        </p:nvSpPr>
        <p:spPr>
          <a:xfrm>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B6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no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a:endParaRPr/>
          </a:p>
        </p:txBody>
      </p:sp>
      <p:sp>
        <p:nvSpPr>
          <p:cNvPr id="42" name="Google Shape;42;p8"/>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9"/>
          <p:cNvSpPr/>
          <p:nvPr/>
        </p:nvSpPr>
        <p:spPr>
          <a:xfrm>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B6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9"/>
          <p:cNvSpPr txBox="1">
            <a:spLocks noGrp="1"/>
          </p:cNvSpPr>
          <p:nvPr>
            <p:ph type="body" idx="1"/>
          </p:nvPr>
        </p:nvSpPr>
        <p:spPr>
          <a:xfrm>
            <a:off x="457200" y="4253909"/>
            <a:ext cx="8229600" cy="5196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1400"/>
              <a:buNone/>
              <a:defRPr sz="1400"/>
            </a:lvl1pPr>
          </a:lstStyle>
          <a:p>
            <a:endParaRPr/>
          </a:p>
        </p:txBody>
      </p:sp>
      <p:sp>
        <p:nvSpPr>
          <p:cNvPr id="46" name="Google Shape;46;p9"/>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
        <p:nvSpPr>
          <p:cNvPr id="48" name="Google Shape;48;p10"/>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49" name="Google Shape;49;p10"/>
          <p:cNvSpPr/>
          <p:nvPr/>
        </p:nvSpPr>
        <p:spPr>
          <a:xfrm>
            <a:off x="390735" y="379877"/>
            <a:ext cx="8362529" cy="4383746"/>
          </a:xfrm>
          <a:custGeom>
            <a:avLst/>
            <a:gdLst/>
            <a:ahLst/>
            <a:cxnLst/>
            <a:rect l="l" t="t" r="r" b="b"/>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B6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22000" y="891775"/>
            <a:ext cx="6866100" cy="85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1pPr>
            <a:lvl2pPr lvl="1">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2pPr>
            <a:lvl3pPr lvl="2">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3pPr>
            <a:lvl4pPr lvl="3">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4pPr>
            <a:lvl5pPr lvl="4">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5pPr>
            <a:lvl6pPr lvl="5">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6pPr>
            <a:lvl7pPr lvl="6">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7pPr>
            <a:lvl8pPr lvl="7">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8pPr>
            <a:lvl9pPr lvl="8">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9pPr>
          </a:lstStyle>
          <a:p>
            <a:endParaRPr/>
          </a:p>
        </p:txBody>
      </p:sp>
      <p:sp>
        <p:nvSpPr>
          <p:cNvPr id="7" name="Google Shape;7;p1"/>
          <p:cNvSpPr txBox="1">
            <a:spLocks noGrp="1"/>
          </p:cNvSpPr>
          <p:nvPr>
            <p:ph type="body" idx="1"/>
          </p:nvPr>
        </p:nvSpPr>
        <p:spPr>
          <a:xfrm>
            <a:off x="922000" y="1885951"/>
            <a:ext cx="6866100" cy="23661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rgbClr val="FFB600"/>
              </a:buClr>
              <a:buSzPts val="1800"/>
              <a:buFont typeface="Raleway Light"/>
              <a:buChar char="●"/>
              <a:defRPr sz="1800">
                <a:solidFill>
                  <a:srgbClr val="666666"/>
                </a:solidFill>
                <a:latin typeface="Raleway Light"/>
                <a:ea typeface="Raleway Light"/>
                <a:cs typeface="Raleway Light"/>
                <a:sym typeface="Raleway Light"/>
              </a:defRPr>
            </a:lvl1pPr>
            <a:lvl2pPr marL="914400" lvl="1" indent="-342900">
              <a:spcBef>
                <a:spcPts val="0"/>
              </a:spcBef>
              <a:spcAft>
                <a:spcPts val="0"/>
              </a:spcAft>
              <a:buClr>
                <a:srgbClr val="FFB600"/>
              </a:buClr>
              <a:buSzPts val="1800"/>
              <a:buFont typeface="Raleway Light"/>
              <a:buChar char="○"/>
              <a:defRPr sz="1800">
                <a:solidFill>
                  <a:srgbClr val="666666"/>
                </a:solidFill>
                <a:latin typeface="Raleway Light"/>
                <a:ea typeface="Raleway Light"/>
                <a:cs typeface="Raleway Light"/>
                <a:sym typeface="Raleway Light"/>
              </a:defRPr>
            </a:lvl2pPr>
            <a:lvl3pPr marL="1371600" lvl="2" indent="-342900">
              <a:spcBef>
                <a:spcPts val="0"/>
              </a:spcBef>
              <a:spcAft>
                <a:spcPts val="0"/>
              </a:spcAft>
              <a:buClr>
                <a:srgbClr val="FFB600"/>
              </a:buClr>
              <a:buSzPts val="1800"/>
              <a:buFont typeface="Raleway Light"/>
              <a:buChar char="■"/>
              <a:defRPr sz="1800">
                <a:solidFill>
                  <a:srgbClr val="666666"/>
                </a:solidFill>
                <a:latin typeface="Raleway Light"/>
                <a:ea typeface="Raleway Light"/>
                <a:cs typeface="Raleway Light"/>
                <a:sym typeface="Raleway Light"/>
              </a:defRPr>
            </a:lvl3pPr>
            <a:lvl4pPr marL="1828800" lvl="3"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4pPr>
            <a:lvl5pPr marL="2286000" lvl="4"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5pPr>
            <a:lvl6pPr marL="2743200" lvl="5"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6pPr>
            <a:lvl7pPr marL="3200400" lvl="6"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7pPr>
            <a:lvl8pPr marL="3657600" lvl="7"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8pPr>
            <a:lvl9pPr marL="4114800" lvl="8"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9pPr>
          </a:lstStyle>
          <a:p>
            <a:endParaRPr/>
          </a:p>
        </p:txBody>
      </p:sp>
      <p:sp>
        <p:nvSpPr>
          <p:cNvPr id="8" name="Google Shape;8;p1"/>
          <p:cNvSpPr txBox="1">
            <a:spLocks noGrp="1"/>
          </p:cNvSpPr>
          <p:nvPr>
            <p:ph type="sldNum" idx="12"/>
          </p:nvPr>
        </p:nvSpPr>
        <p:spPr>
          <a:xfrm>
            <a:off x="8604400" y="4590300"/>
            <a:ext cx="539700" cy="553200"/>
          </a:xfrm>
          <a:prstGeom prst="rect">
            <a:avLst/>
          </a:prstGeom>
          <a:noFill/>
          <a:ln>
            <a:noFill/>
          </a:ln>
        </p:spPr>
        <p:txBody>
          <a:bodyPr spcFirstLastPara="1" wrap="square" lIns="91425" tIns="91425" rIns="91425" bIns="91425" anchor="ctr" anchorCtr="0">
            <a:noAutofit/>
          </a:bodyPr>
          <a:lstStyle>
            <a:lvl1pPr lvl="0" algn="ctr">
              <a:buNone/>
              <a:defRPr sz="1300">
                <a:solidFill>
                  <a:srgbClr val="FFB600"/>
                </a:solidFill>
                <a:latin typeface="Raleway ExtraBold"/>
                <a:ea typeface="Raleway ExtraBold"/>
                <a:cs typeface="Raleway ExtraBold"/>
                <a:sym typeface="Raleway ExtraBold"/>
              </a:defRPr>
            </a:lvl1pPr>
            <a:lvl2pPr lvl="1" algn="ctr">
              <a:buNone/>
              <a:defRPr sz="1300">
                <a:solidFill>
                  <a:srgbClr val="FFB600"/>
                </a:solidFill>
                <a:latin typeface="Raleway ExtraBold"/>
                <a:ea typeface="Raleway ExtraBold"/>
                <a:cs typeface="Raleway ExtraBold"/>
                <a:sym typeface="Raleway ExtraBold"/>
              </a:defRPr>
            </a:lvl2pPr>
            <a:lvl3pPr lvl="2" algn="ctr">
              <a:buNone/>
              <a:defRPr sz="1300">
                <a:solidFill>
                  <a:srgbClr val="FFB600"/>
                </a:solidFill>
                <a:latin typeface="Raleway ExtraBold"/>
                <a:ea typeface="Raleway ExtraBold"/>
                <a:cs typeface="Raleway ExtraBold"/>
                <a:sym typeface="Raleway ExtraBold"/>
              </a:defRPr>
            </a:lvl3pPr>
            <a:lvl4pPr lvl="3" algn="ctr">
              <a:buNone/>
              <a:defRPr sz="1300">
                <a:solidFill>
                  <a:srgbClr val="FFB600"/>
                </a:solidFill>
                <a:latin typeface="Raleway ExtraBold"/>
                <a:ea typeface="Raleway ExtraBold"/>
                <a:cs typeface="Raleway ExtraBold"/>
                <a:sym typeface="Raleway ExtraBold"/>
              </a:defRPr>
            </a:lvl4pPr>
            <a:lvl5pPr lvl="4" algn="ctr">
              <a:buNone/>
              <a:defRPr sz="1300">
                <a:solidFill>
                  <a:srgbClr val="FFB600"/>
                </a:solidFill>
                <a:latin typeface="Raleway ExtraBold"/>
                <a:ea typeface="Raleway ExtraBold"/>
                <a:cs typeface="Raleway ExtraBold"/>
                <a:sym typeface="Raleway ExtraBold"/>
              </a:defRPr>
            </a:lvl5pPr>
            <a:lvl6pPr lvl="5" algn="ctr">
              <a:buNone/>
              <a:defRPr sz="1300">
                <a:solidFill>
                  <a:srgbClr val="FFB600"/>
                </a:solidFill>
                <a:latin typeface="Raleway ExtraBold"/>
                <a:ea typeface="Raleway ExtraBold"/>
                <a:cs typeface="Raleway ExtraBold"/>
                <a:sym typeface="Raleway ExtraBold"/>
              </a:defRPr>
            </a:lvl6pPr>
            <a:lvl7pPr lvl="6" algn="ctr">
              <a:buNone/>
              <a:defRPr sz="1300">
                <a:solidFill>
                  <a:srgbClr val="FFB600"/>
                </a:solidFill>
                <a:latin typeface="Raleway ExtraBold"/>
                <a:ea typeface="Raleway ExtraBold"/>
                <a:cs typeface="Raleway ExtraBold"/>
                <a:sym typeface="Raleway ExtraBold"/>
              </a:defRPr>
            </a:lvl7pPr>
            <a:lvl8pPr lvl="7" algn="ctr">
              <a:buNone/>
              <a:defRPr sz="1300">
                <a:solidFill>
                  <a:srgbClr val="FFB600"/>
                </a:solidFill>
                <a:latin typeface="Raleway ExtraBold"/>
                <a:ea typeface="Raleway ExtraBold"/>
                <a:cs typeface="Raleway ExtraBold"/>
                <a:sym typeface="Raleway ExtraBold"/>
              </a:defRPr>
            </a:lvl8pPr>
            <a:lvl9pPr lvl="8" algn="ctr">
              <a:buNone/>
              <a:defRPr sz="1300">
                <a:solidFill>
                  <a:srgbClr val="FFB600"/>
                </a:solidFill>
                <a:latin typeface="Raleway ExtraBold"/>
                <a:ea typeface="Raleway ExtraBold"/>
                <a:cs typeface="Raleway ExtraBold"/>
                <a:sym typeface="Raleway ExtraBold"/>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hyperlink" Target="http://www.youtube.com/watch?v=RsOyEqx41zQ"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www.youtube.com/watch?v=CbjBJ_KrknQ"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2"/>
          <p:cNvSpPr txBox="1">
            <a:spLocks noGrp="1"/>
          </p:cNvSpPr>
          <p:nvPr>
            <p:ph type="ctrTitle"/>
          </p:nvPr>
        </p:nvSpPr>
        <p:spPr>
          <a:xfrm>
            <a:off x="533400" y="3439613"/>
            <a:ext cx="7772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Is the </a:t>
            </a:r>
            <a:endParaRPr/>
          </a:p>
          <a:p>
            <a:pPr marL="0" lvl="0" indent="0" algn="l" rtl="0">
              <a:spcBef>
                <a:spcPts val="0"/>
              </a:spcBef>
              <a:spcAft>
                <a:spcPts val="0"/>
              </a:spcAft>
              <a:buNone/>
            </a:pPr>
            <a:r>
              <a:rPr lang="en">
                <a:solidFill>
                  <a:srgbClr val="434343"/>
                </a:solidFill>
              </a:rPr>
              <a:t>Projector </a:t>
            </a:r>
            <a:r>
              <a:rPr lang="en"/>
              <a:t>Working?</a:t>
            </a:r>
            <a:endParaRPr/>
          </a:p>
        </p:txBody>
      </p:sp>
      <p:grpSp>
        <p:nvGrpSpPr>
          <p:cNvPr id="58" name="Google Shape;58;p12"/>
          <p:cNvGrpSpPr/>
          <p:nvPr/>
        </p:nvGrpSpPr>
        <p:grpSpPr>
          <a:xfrm rot="2700000">
            <a:off x="7812311" y="-64167"/>
            <a:ext cx="896246" cy="896297"/>
            <a:chOff x="570875" y="4322250"/>
            <a:chExt cx="443300" cy="443325"/>
          </a:xfrm>
        </p:grpSpPr>
        <p:sp>
          <p:nvSpPr>
            <p:cNvPr id="59" name="Google Shape;59;p12"/>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2"/>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2"/>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2"/>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1"/>
          <p:cNvSpPr txBox="1">
            <a:spLocks noGrp="1"/>
          </p:cNvSpPr>
          <p:nvPr>
            <p:ph type="title"/>
          </p:nvPr>
        </p:nvSpPr>
        <p:spPr>
          <a:xfrm>
            <a:off x="909125" y="531725"/>
            <a:ext cx="68661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Pawn your Crypto</a:t>
            </a:r>
            <a:endParaRPr/>
          </a:p>
        </p:txBody>
      </p:sp>
      <p:sp>
        <p:nvSpPr>
          <p:cNvPr id="167" name="Google Shape;167;p21"/>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grpSp>
        <p:nvGrpSpPr>
          <p:cNvPr id="168" name="Google Shape;168;p21"/>
          <p:cNvGrpSpPr/>
          <p:nvPr/>
        </p:nvGrpSpPr>
        <p:grpSpPr>
          <a:xfrm>
            <a:off x="8119638" y="225980"/>
            <a:ext cx="539546" cy="879605"/>
            <a:chOff x="6730350" y="2315900"/>
            <a:chExt cx="257700" cy="420100"/>
          </a:xfrm>
        </p:grpSpPr>
        <p:sp>
          <p:nvSpPr>
            <p:cNvPr id="169" name="Google Shape;169;p21"/>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1"/>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1"/>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4" name="Google Shape;174;p21"/>
          <p:cNvPicPr preferRelativeResize="0"/>
          <p:nvPr/>
        </p:nvPicPr>
        <p:blipFill>
          <a:blip r:embed="rId3">
            <a:alphaModFix/>
          </a:blip>
          <a:stretch>
            <a:fillRect/>
          </a:stretch>
        </p:blipFill>
        <p:spPr>
          <a:xfrm>
            <a:off x="1456738" y="1500775"/>
            <a:ext cx="5487971" cy="3089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2"/>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11</a:t>
            </a:fld>
            <a:endParaRPr/>
          </a:p>
        </p:txBody>
      </p:sp>
      <p:grpSp>
        <p:nvGrpSpPr>
          <p:cNvPr id="180" name="Google Shape;180;p22"/>
          <p:cNvGrpSpPr/>
          <p:nvPr/>
        </p:nvGrpSpPr>
        <p:grpSpPr>
          <a:xfrm>
            <a:off x="8119638" y="225980"/>
            <a:ext cx="539546" cy="879605"/>
            <a:chOff x="6730350" y="2315900"/>
            <a:chExt cx="257700" cy="420100"/>
          </a:xfrm>
        </p:grpSpPr>
        <p:sp>
          <p:nvSpPr>
            <p:cNvPr id="181" name="Google Shape;181;p22"/>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 name="Google Shape;186;p22"/>
          <p:cNvPicPr preferRelativeResize="0"/>
          <p:nvPr/>
        </p:nvPicPr>
        <p:blipFill>
          <a:blip r:embed="rId3">
            <a:alphaModFix/>
          </a:blip>
          <a:stretch>
            <a:fillRect/>
          </a:stretch>
        </p:blipFill>
        <p:spPr>
          <a:xfrm>
            <a:off x="1387569" y="457275"/>
            <a:ext cx="6368875" cy="4228950"/>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3"/>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grpSp>
        <p:nvGrpSpPr>
          <p:cNvPr id="192" name="Google Shape;192;p23"/>
          <p:cNvGrpSpPr/>
          <p:nvPr/>
        </p:nvGrpSpPr>
        <p:grpSpPr>
          <a:xfrm>
            <a:off x="8119638" y="225980"/>
            <a:ext cx="539546" cy="879605"/>
            <a:chOff x="6730350" y="2315900"/>
            <a:chExt cx="257700" cy="420100"/>
          </a:xfrm>
        </p:grpSpPr>
        <p:sp>
          <p:nvSpPr>
            <p:cNvPr id="193" name="Google Shape;193;p23"/>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3"/>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3"/>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8" name="Google Shape;198;p23"/>
          <p:cNvPicPr preferRelativeResize="0"/>
          <p:nvPr/>
        </p:nvPicPr>
        <p:blipFill>
          <a:blip r:embed="rId3">
            <a:alphaModFix/>
          </a:blip>
          <a:stretch>
            <a:fillRect/>
          </a:stretch>
        </p:blipFill>
        <p:spPr>
          <a:xfrm>
            <a:off x="1378044" y="464500"/>
            <a:ext cx="6368875" cy="4228950"/>
          </a:xfrm>
          <a:prstGeom prst="rect">
            <a:avLst/>
          </a:prstGeom>
          <a:noFill/>
          <a:ln w="19050" cap="flat" cmpd="sng">
            <a:solidFill>
              <a:schemeClr val="dk2"/>
            </a:solidFill>
            <a:prstDash val="solid"/>
            <a:round/>
            <a:headEnd type="none" w="sm" len="sm"/>
            <a:tailEnd type="none" w="sm" len="sm"/>
          </a:ln>
        </p:spPr>
      </p:pic>
      <p:sp>
        <p:nvSpPr>
          <p:cNvPr id="199" name="Google Shape;199;p23"/>
          <p:cNvSpPr txBox="1"/>
          <p:nvPr/>
        </p:nvSpPr>
        <p:spPr>
          <a:xfrm>
            <a:off x="1459800" y="2460175"/>
            <a:ext cx="3668100" cy="237600"/>
          </a:xfrm>
          <a:prstGeom prst="rect">
            <a:avLst/>
          </a:prstGeom>
          <a:solidFill>
            <a:srgbClr val="000000"/>
          </a:solidFill>
          <a:ln>
            <a:noFill/>
          </a:ln>
        </p:spPr>
        <p:txBody>
          <a:bodyPr spcFirstLastPara="1" wrap="square" lIns="0" tIns="0" rIns="0" bIns="0" anchor="t" anchorCtr="0">
            <a:noAutofit/>
          </a:bodyPr>
          <a:lstStyle/>
          <a:p>
            <a:pPr marL="0" lvl="0" indent="0" algn="l" rtl="0">
              <a:spcBef>
                <a:spcPts val="0"/>
              </a:spcBef>
              <a:spcAft>
                <a:spcPts val="0"/>
              </a:spcAft>
              <a:buNone/>
            </a:pPr>
            <a:r>
              <a:rPr lang="en">
                <a:solidFill>
                  <a:srgbClr val="FFFFFF"/>
                </a:solidFill>
                <a:latin typeface="Courier"/>
                <a:ea typeface="Courier"/>
                <a:cs typeface="Courier"/>
                <a:sym typeface="Courier"/>
              </a:rPr>
              <a:t>1 ETH ($150)		   Smart Contract</a:t>
            </a:r>
            <a:endParaRPr>
              <a:solidFill>
                <a:srgbClr val="FFFFFF"/>
              </a:solidFill>
              <a:latin typeface="Courier"/>
              <a:ea typeface="Courier"/>
              <a:cs typeface="Courier"/>
              <a:sym typeface="Courier"/>
            </a:endParaRPr>
          </a:p>
        </p:txBody>
      </p:sp>
      <p:cxnSp>
        <p:nvCxnSpPr>
          <p:cNvPr id="200" name="Google Shape;200;p23"/>
          <p:cNvCxnSpPr/>
          <p:nvPr/>
        </p:nvCxnSpPr>
        <p:spPr>
          <a:xfrm>
            <a:off x="1480925" y="2317675"/>
            <a:ext cx="3519900" cy="0"/>
          </a:xfrm>
          <a:prstGeom prst="straightConnector1">
            <a:avLst/>
          </a:prstGeom>
          <a:noFill/>
          <a:ln w="19050" cap="flat" cmpd="sng">
            <a:solidFill>
              <a:schemeClr val="dk2"/>
            </a:solidFill>
            <a:prstDash val="solid"/>
            <a:round/>
            <a:headEnd type="none" w="med" len="med"/>
            <a:tailEnd type="none" w="med" len="med"/>
          </a:ln>
        </p:spPr>
      </p:cxnSp>
      <p:sp>
        <p:nvSpPr>
          <p:cNvPr id="201" name="Google Shape;201;p23"/>
          <p:cNvSpPr txBox="1"/>
          <p:nvPr/>
        </p:nvSpPr>
        <p:spPr>
          <a:xfrm>
            <a:off x="3352425" y="1264175"/>
            <a:ext cx="552600" cy="237600"/>
          </a:xfrm>
          <a:prstGeom prst="rect">
            <a:avLst/>
          </a:prstGeom>
          <a:solidFill>
            <a:srgbClr val="000000"/>
          </a:solidFill>
          <a:ln>
            <a:noFill/>
          </a:ln>
        </p:spPr>
        <p:txBody>
          <a:bodyPr spcFirstLastPara="1" wrap="square" lIns="0" tIns="0" rIns="0" bIns="0" anchor="t" anchorCtr="0">
            <a:noAutofit/>
          </a:bodyPr>
          <a:lstStyle/>
          <a:p>
            <a:pPr marL="0" lvl="0" indent="0" algn="l" rtl="0">
              <a:spcBef>
                <a:spcPts val="0"/>
              </a:spcBef>
              <a:spcAft>
                <a:spcPts val="0"/>
              </a:spcAft>
              <a:buNone/>
            </a:pPr>
            <a:r>
              <a:rPr lang="en">
                <a:solidFill>
                  <a:srgbClr val="FFFFFF"/>
                </a:solidFill>
                <a:latin typeface="Courier"/>
                <a:ea typeface="Courier"/>
                <a:cs typeface="Courier"/>
                <a:sym typeface="Courier"/>
              </a:rPr>
              <a:t>Maker</a:t>
            </a:r>
            <a:endParaRPr>
              <a:solidFill>
                <a:srgbClr val="FFFFFF"/>
              </a:solidFill>
              <a:latin typeface="Courier"/>
              <a:ea typeface="Courier"/>
              <a:cs typeface="Courier"/>
              <a:sym typeface="Courier"/>
            </a:endParaRPr>
          </a:p>
        </p:txBody>
      </p:sp>
      <p:grpSp>
        <p:nvGrpSpPr>
          <p:cNvPr id="202" name="Google Shape;202;p23"/>
          <p:cNvGrpSpPr/>
          <p:nvPr/>
        </p:nvGrpSpPr>
        <p:grpSpPr>
          <a:xfrm>
            <a:off x="1456150" y="1239400"/>
            <a:ext cx="1536900" cy="396600"/>
            <a:chOff x="1532350" y="1239400"/>
            <a:chExt cx="1536900" cy="396600"/>
          </a:xfrm>
        </p:grpSpPr>
        <p:cxnSp>
          <p:nvCxnSpPr>
            <p:cNvPr id="203" name="Google Shape;203;p23"/>
            <p:cNvCxnSpPr/>
            <p:nvPr/>
          </p:nvCxnSpPr>
          <p:spPr>
            <a:xfrm rot="10800000" flipH="1">
              <a:off x="1532350" y="1251700"/>
              <a:ext cx="1462500" cy="384300"/>
            </a:xfrm>
            <a:prstGeom prst="straightConnector1">
              <a:avLst/>
            </a:prstGeom>
            <a:noFill/>
            <a:ln w="19050" cap="flat" cmpd="sng">
              <a:solidFill>
                <a:schemeClr val="dk2"/>
              </a:solidFill>
              <a:prstDash val="solid"/>
              <a:round/>
              <a:headEnd type="none" w="med" len="med"/>
              <a:tailEnd type="none" w="med" len="med"/>
            </a:ln>
          </p:spPr>
        </p:cxnSp>
        <p:cxnSp>
          <p:nvCxnSpPr>
            <p:cNvPr id="204" name="Google Shape;204;p23"/>
            <p:cNvCxnSpPr/>
            <p:nvPr/>
          </p:nvCxnSpPr>
          <p:spPr>
            <a:xfrm>
              <a:off x="1532350" y="1239400"/>
              <a:ext cx="1536900" cy="384300"/>
            </a:xfrm>
            <a:prstGeom prst="straightConnector1">
              <a:avLst/>
            </a:prstGeom>
            <a:noFill/>
            <a:ln w="19050" cap="flat" cmpd="sng">
              <a:solidFill>
                <a:schemeClr val="dk2"/>
              </a:solidFill>
              <a:prstDash val="solid"/>
              <a:round/>
              <a:headEnd type="none" w="med" len="med"/>
              <a:tailEnd type="none" w="med" len="med"/>
            </a:ln>
          </p:spPr>
        </p:cxnSp>
      </p:grpSp>
      <p:cxnSp>
        <p:nvCxnSpPr>
          <p:cNvPr id="205" name="Google Shape;205;p23"/>
          <p:cNvCxnSpPr/>
          <p:nvPr/>
        </p:nvCxnSpPr>
        <p:spPr>
          <a:xfrm rot="10800000">
            <a:off x="6880575" y="1576850"/>
            <a:ext cx="533400" cy="0"/>
          </a:xfrm>
          <a:prstGeom prst="straightConnector1">
            <a:avLst/>
          </a:prstGeom>
          <a:noFill/>
          <a:ln w="19050" cap="flat" cmpd="sng">
            <a:solidFill>
              <a:schemeClr val="dk2"/>
            </a:solidFill>
            <a:prstDash val="solid"/>
            <a:round/>
            <a:headEnd type="none" w="med" len="med"/>
            <a:tailEnd type="none" w="med" len="med"/>
          </a:ln>
        </p:spPr>
      </p:cxnSp>
      <p:cxnSp>
        <p:nvCxnSpPr>
          <p:cNvPr id="206" name="Google Shape;206;p23"/>
          <p:cNvCxnSpPr/>
          <p:nvPr/>
        </p:nvCxnSpPr>
        <p:spPr>
          <a:xfrm>
            <a:off x="6880525" y="1843525"/>
            <a:ext cx="552600" cy="9600"/>
          </a:xfrm>
          <a:prstGeom prst="straightConnector1">
            <a:avLst/>
          </a:prstGeom>
          <a:noFill/>
          <a:ln w="19050" cap="flat" cmpd="sng">
            <a:solidFill>
              <a:schemeClr val="dk2"/>
            </a:solidFill>
            <a:prstDash val="solid"/>
            <a:round/>
            <a:headEnd type="none" w="med" len="med"/>
            <a:tailEnd type="none" w="med" len="med"/>
          </a:ln>
        </p:spPr>
      </p:cxnSp>
      <p:pic>
        <p:nvPicPr>
          <p:cNvPr id="207" name="Google Shape;207;p23"/>
          <p:cNvPicPr preferRelativeResize="0"/>
          <p:nvPr/>
        </p:nvPicPr>
        <p:blipFill rotWithShape="1">
          <a:blip r:embed="rId4">
            <a:alphaModFix/>
          </a:blip>
          <a:srcRect/>
          <a:stretch/>
        </p:blipFill>
        <p:spPr>
          <a:xfrm>
            <a:off x="2068637" y="2881150"/>
            <a:ext cx="237524" cy="237524"/>
          </a:xfrm>
          <a:prstGeom prst="rect">
            <a:avLst/>
          </a:prstGeom>
          <a:noFill/>
          <a:ln>
            <a:noFill/>
          </a:ln>
        </p:spPr>
      </p:pic>
      <p:cxnSp>
        <p:nvCxnSpPr>
          <p:cNvPr id="208" name="Google Shape;208;p23"/>
          <p:cNvCxnSpPr/>
          <p:nvPr/>
        </p:nvCxnSpPr>
        <p:spPr>
          <a:xfrm>
            <a:off x="2027962" y="3192549"/>
            <a:ext cx="318900" cy="3600"/>
          </a:xfrm>
          <a:prstGeom prst="straightConnector1">
            <a:avLst/>
          </a:prstGeom>
          <a:noFill/>
          <a:ln w="19050" cap="flat" cmpd="sng">
            <a:solidFill>
              <a:schemeClr val="dk2"/>
            </a:solidFill>
            <a:prstDash val="solid"/>
            <a:round/>
            <a:headEnd type="none" w="med" len="med"/>
            <a:tailEnd type="none" w="med" len="med"/>
          </a:ln>
        </p:spPr>
      </p:cxnSp>
      <p:sp>
        <p:nvSpPr>
          <p:cNvPr id="209" name="Google Shape;209;p23"/>
          <p:cNvSpPr txBox="1"/>
          <p:nvPr/>
        </p:nvSpPr>
        <p:spPr>
          <a:xfrm>
            <a:off x="5466925" y="1455100"/>
            <a:ext cx="1337400" cy="180900"/>
          </a:xfrm>
          <a:prstGeom prst="rect">
            <a:avLst/>
          </a:prstGeom>
          <a:solidFill>
            <a:srgbClr val="000000"/>
          </a:solidFill>
          <a:ln>
            <a:noFill/>
          </a:ln>
        </p:spPr>
        <p:txBody>
          <a:bodyPr spcFirstLastPara="1" wrap="square" lIns="0" tIns="0" rIns="0" bIns="0" anchor="t" anchorCtr="0">
            <a:noAutofit/>
          </a:bodyPr>
          <a:lstStyle/>
          <a:p>
            <a:pPr marL="0" lvl="0" indent="0" algn="r" rtl="0">
              <a:spcBef>
                <a:spcPts val="0"/>
              </a:spcBef>
              <a:spcAft>
                <a:spcPts val="0"/>
              </a:spcAft>
              <a:buNone/>
            </a:pPr>
            <a:r>
              <a:rPr lang="en" sz="1100">
                <a:solidFill>
                  <a:srgbClr val="FFFFFF"/>
                </a:solidFill>
                <a:latin typeface="Courier"/>
                <a:ea typeface="Courier"/>
                <a:cs typeface="Courier"/>
                <a:sym typeface="Courier"/>
              </a:rPr>
              <a:t>100 * .1 = 10</a:t>
            </a:r>
            <a:endParaRPr sz="1100">
              <a:solidFill>
                <a:srgbClr val="FFFFFF"/>
              </a:solidFill>
              <a:latin typeface="Courier"/>
              <a:ea typeface="Courier"/>
              <a:cs typeface="Courier"/>
              <a:sym typeface="Courier"/>
            </a:endParaRPr>
          </a:p>
        </p:txBody>
      </p:sp>
      <p:sp>
        <p:nvSpPr>
          <p:cNvPr id="210" name="Google Shape;210;p23"/>
          <p:cNvSpPr txBox="1"/>
          <p:nvPr/>
        </p:nvSpPr>
        <p:spPr>
          <a:xfrm>
            <a:off x="6485425" y="1969300"/>
            <a:ext cx="318900" cy="180900"/>
          </a:xfrm>
          <a:prstGeom prst="rect">
            <a:avLst/>
          </a:prstGeom>
          <a:solidFill>
            <a:srgbClr val="000000"/>
          </a:solidFill>
          <a:ln>
            <a:noFill/>
          </a:ln>
        </p:spPr>
        <p:txBody>
          <a:bodyPr spcFirstLastPara="1" wrap="square" lIns="0" tIns="0" rIns="0" bIns="0" anchor="t" anchorCtr="0">
            <a:noAutofit/>
          </a:bodyPr>
          <a:lstStyle/>
          <a:p>
            <a:pPr marL="0" lvl="0" indent="0" algn="r" rtl="0">
              <a:spcBef>
                <a:spcPts val="0"/>
              </a:spcBef>
              <a:spcAft>
                <a:spcPts val="0"/>
              </a:spcAft>
              <a:buNone/>
            </a:pPr>
            <a:r>
              <a:rPr lang="en" sz="1100">
                <a:solidFill>
                  <a:srgbClr val="FFFFFF"/>
                </a:solidFill>
                <a:latin typeface="Courier"/>
                <a:ea typeface="Courier"/>
                <a:cs typeface="Courier"/>
                <a:sym typeface="Courier"/>
              </a:rPr>
              <a:t>10%</a:t>
            </a:r>
            <a:endParaRPr sz="1100">
              <a:solidFill>
                <a:srgbClr val="FFFFFF"/>
              </a:solidFill>
              <a:latin typeface="Courier"/>
              <a:ea typeface="Courier"/>
              <a:cs typeface="Courier"/>
              <a:sym typeface="Courier"/>
            </a:endParaRPr>
          </a:p>
          <a:p>
            <a:pPr marL="0" lvl="0" indent="0" algn="r" rtl="0">
              <a:spcBef>
                <a:spcPts val="0"/>
              </a:spcBef>
              <a:spcAft>
                <a:spcPts val="0"/>
              </a:spcAft>
              <a:buNone/>
            </a:pPr>
            <a:endParaRPr sz="1100">
              <a:solidFill>
                <a:srgbClr val="FFFFFF"/>
              </a:solidFill>
              <a:latin typeface="Courier"/>
              <a:ea typeface="Courier"/>
              <a:cs typeface="Courier"/>
              <a:sym typeface="Courier"/>
            </a:endParaRPr>
          </a:p>
        </p:txBody>
      </p:sp>
      <p:pic>
        <p:nvPicPr>
          <p:cNvPr id="211" name="Google Shape;211;p23"/>
          <p:cNvPicPr preferRelativeResize="0"/>
          <p:nvPr/>
        </p:nvPicPr>
        <p:blipFill>
          <a:blip r:embed="rId5">
            <a:alphaModFix/>
          </a:blip>
          <a:stretch>
            <a:fillRect/>
          </a:stretch>
        </p:blipFill>
        <p:spPr>
          <a:xfrm>
            <a:off x="7413975" y="1105575"/>
            <a:ext cx="237525" cy="247403"/>
          </a:xfrm>
          <a:prstGeom prst="rect">
            <a:avLst/>
          </a:prstGeom>
          <a:noFill/>
          <a:ln>
            <a:noFill/>
          </a:ln>
        </p:spPr>
      </p:pic>
      <p:sp>
        <p:nvSpPr>
          <p:cNvPr id="212" name="Google Shape;212;p23"/>
          <p:cNvSpPr txBox="1"/>
          <p:nvPr/>
        </p:nvSpPr>
        <p:spPr>
          <a:xfrm>
            <a:off x="5466925" y="1712200"/>
            <a:ext cx="1337400" cy="180900"/>
          </a:xfrm>
          <a:prstGeom prst="rect">
            <a:avLst/>
          </a:prstGeom>
          <a:solidFill>
            <a:srgbClr val="000000"/>
          </a:solidFill>
          <a:ln>
            <a:noFill/>
          </a:ln>
        </p:spPr>
        <p:txBody>
          <a:bodyPr spcFirstLastPara="1" wrap="square" lIns="0" tIns="0" rIns="0" bIns="0" anchor="t" anchorCtr="0">
            <a:noAutofit/>
          </a:bodyPr>
          <a:lstStyle/>
          <a:p>
            <a:pPr marL="0" lvl="0" indent="0" algn="r" rtl="0">
              <a:spcBef>
                <a:spcPts val="0"/>
              </a:spcBef>
              <a:spcAft>
                <a:spcPts val="0"/>
              </a:spcAft>
              <a:buNone/>
            </a:pPr>
            <a:r>
              <a:rPr lang="en" sz="1100">
                <a:solidFill>
                  <a:srgbClr val="FFFFFF"/>
                </a:solidFill>
                <a:latin typeface="Courier"/>
                <a:ea typeface="Courier"/>
                <a:cs typeface="Courier"/>
                <a:sym typeface="Courier"/>
              </a:rPr>
              <a:t>10 + 100 = 110</a:t>
            </a:r>
            <a:endParaRPr sz="1100">
              <a:solidFill>
                <a:srgbClr val="FFFFFF"/>
              </a:solidFill>
              <a:latin typeface="Courier"/>
              <a:ea typeface="Courier"/>
              <a:cs typeface="Courier"/>
              <a:sym typeface="Courier"/>
            </a:endParaRPr>
          </a:p>
        </p:txBody>
      </p:sp>
      <p:sp>
        <p:nvSpPr>
          <p:cNvPr id="213" name="Google Shape;213;p23"/>
          <p:cNvSpPr txBox="1"/>
          <p:nvPr/>
        </p:nvSpPr>
        <p:spPr>
          <a:xfrm>
            <a:off x="5085925" y="708975"/>
            <a:ext cx="2271000" cy="396600"/>
          </a:xfrm>
          <a:prstGeom prst="rect">
            <a:avLst/>
          </a:prstGeom>
          <a:solidFill>
            <a:srgbClr val="000000"/>
          </a:solidFill>
          <a:ln>
            <a:noFill/>
          </a:ln>
        </p:spPr>
        <p:txBody>
          <a:bodyPr spcFirstLastPara="1" wrap="square" lIns="0" tIns="0" rIns="0" bIns="0" anchor="t" anchorCtr="0">
            <a:noAutofit/>
          </a:bodyPr>
          <a:lstStyle/>
          <a:p>
            <a:pPr marL="0" lvl="0" indent="0" algn="ctr" rtl="0">
              <a:spcBef>
                <a:spcPts val="0"/>
              </a:spcBef>
              <a:spcAft>
                <a:spcPts val="0"/>
              </a:spcAft>
              <a:buNone/>
            </a:pPr>
            <a:r>
              <a:rPr lang="en" sz="1100">
                <a:solidFill>
                  <a:srgbClr val="FFFFFF"/>
                </a:solidFill>
                <a:latin typeface="Courier"/>
                <a:ea typeface="Courier"/>
                <a:cs typeface="Courier"/>
                <a:sym typeface="Courier"/>
              </a:rPr>
              <a:t>Assume stability fee = 10% &amp; CDP open for 1 year</a:t>
            </a:r>
            <a:endParaRPr sz="1100">
              <a:solidFill>
                <a:srgbClr val="FFFFFF"/>
              </a:solidFill>
              <a:latin typeface="Courier"/>
              <a:ea typeface="Courier"/>
              <a:cs typeface="Courier"/>
              <a:sym typeface="Courier"/>
            </a:endParaRPr>
          </a:p>
        </p:txBody>
      </p:sp>
      <p:cxnSp>
        <p:nvCxnSpPr>
          <p:cNvPr id="214" name="Google Shape;214;p23"/>
          <p:cNvCxnSpPr/>
          <p:nvPr/>
        </p:nvCxnSpPr>
        <p:spPr>
          <a:xfrm rot="10800000" flipH="1">
            <a:off x="6880525" y="2091325"/>
            <a:ext cx="552600" cy="3300"/>
          </a:xfrm>
          <a:prstGeom prst="straightConnector1">
            <a:avLst/>
          </a:prstGeom>
          <a:noFill/>
          <a:ln w="19050" cap="flat" cmpd="sng">
            <a:solidFill>
              <a:schemeClr val="dk2"/>
            </a:solidFill>
            <a:prstDash val="solid"/>
            <a:round/>
            <a:headEnd type="none" w="med" len="med"/>
            <a:tailEnd type="none" w="med" len="med"/>
          </a:ln>
        </p:spPr>
      </p:cxnSp>
      <p:pic>
        <p:nvPicPr>
          <p:cNvPr id="215" name="Google Shape;215;p23"/>
          <p:cNvPicPr preferRelativeResize="0"/>
          <p:nvPr/>
        </p:nvPicPr>
        <p:blipFill rotWithShape="1">
          <a:blip r:embed="rId4">
            <a:alphaModFix/>
          </a:blip>
          <a:srcRect/>
          <a:stretch/>
        </p:blipFill>
        <p:spPr>
          <a:xfrm>
            <a:off x="6699675" y="1189887"/>
            <a:ext cx="180900" cy="180900"/>
          </a:xfrm>
          <a:prstGeom prst="rect">
            <a:avLst/>
          </a:prstGeom>
          <a:noFill/>
          <a:ln>
            <a:noFill/>
          </a:ln>
        </p:spPr>
      </p:pic>
      <p:cxnSp>
        <p:nvCxnSpPr>
          <p:cNvPr id="216" name="Google Shape;216;p23"/>
          <p:cNvCxnSpPr/>
          <p:nvPr/>
        </p:nvCxnSpPr>
        <p:spPr>
          <a:xfrm>
            <a:off x="6902150" y="2348350"/>
            <a:ext cx="568800" cy="9600"/>
          </a:xfrm>
          <a:prstGeom prst="straightConnector1">
            <a:avLst/>
          </a:prstGeom>
          <a:noFill/>
          <a:ln w="19050" cap="flat" cmpd="sng">
            <a:solidFill>
              <a:schemeClr val="dk2"/>
            </a:solidFill>
            <a:prstDash val="solid"/>
            <a:round/>
            <a:headEnd type="none" w="med" len="med"/>
            <a:tailEnd type="none" w="med" len="med"/>
          </a:ln>
        </p:spPr>
      </p:cxnSp>
      <p:sp>
        <p:nvSpPr>
          <p:cNvPr id="217" name="Google Shape;217;p23"/>
          <p:cNvSpPr txBox="1"/>
          <p:nvPr/>
        </p:nvSpPr>
        <p:spPr>
          <a:xfrm>
            <a:off x="6525500" y="2226400"/>
            <a:ext cx="279000" cy="180900"/>
          </a:xfrm>
          <a:prstGeom prst="rect">
            <a:avLst/>
          </a:prstGeom>
          <a:solidFill>
            <a:srgbClr val="000000"/>
          </a:solidFill>
          <a:ln>
            <a:noFill/>
          </a:ln>
        </p:spPr>
        <p:txBody>
          <a:bodyPr spcFirstLastPara="1" wrap="square" lIns="0" tIns="0" rIns="0" bIns="0" anchor="t" anchorCtr="0">
            <a:noAutofit/>
          </a:bodyPr>
          <a:lstStyle/>
          <a:p>
            <a:pPr marL="0" lvl="0" indent="0" algn="r" rtl="0">
              <a:spcBef>
                <a:spcPts val="0"/>
              </a:spcBef>
              <a:spcAft>
                <a:spcPts val="0"/>
              </a:spcAft>
              <a:buNone/>
            </a:pPr>
            <a:r>
              <a:rPr lang="en" sz="1100">
                <a:solidFill>
                  <a:srgbClr val="FFFFFF"/>
                </a:solidFill>
                <a:latin typeface="Courier"/>
                <a:ea typeface="Courier"/>
                <a:cs typeface="Courier"/>
                <a:sym typeface="Courier"/>
              </a:rPr>
              <a:t>110</a:t>
            </a:r>
            <a:endParaRPr sz="1100">
              <a:solidFill>
                <a:srgbClr val="FFFFFF"/>
              </a:solidFill>
              <a:latin typeface="Courier"/>
              <a:ea typeface="Courier"/>
              <a:cs typeface="Courier"/>
              <a:sym typeface="Courier"/>
            </a:endParaRPr>
          </a:p>
          <a:p>
            <a:pPr marL="0" lvl="0" indent="0" algn="l" rtl="0">
              <a:spcBef>
                <a:spcPts val="0"/>
              </a:spcBef>
              <a:spcAft>
                <a:spcPts val="0"/>
              </a:spcAft>
              <a:buNone/>
            </a:pPr>
            <a:endParaRPr sz="1100">
              <a:solidFill>
                <a:srgbClr val="FFFFFF"/>
              </a:solidFill>
              <a:latin typeface="Courier"/>
              <a:ea typeface="Courier"/>
              <a:cs typeface="Courier"/>
              <a:sym typeface="Courier"/>
            </a:endParaRPr>
          </a:p>
        </p:txBody>
      </p:sp>
      <p:cxnSp>
        <p:nvCxnSpPr>
          <p:cNvPr id="218" name="Google Shape;218;p23"/>
          <p:cNvCxnSpPr>
            <a:stCxn id="217" idx="2"/>
            <a:endCxn id="199" idx="2"/>
          </p:cNvCxnSpPr>
          <p:nvPr/>
        </p:nvCxnSpPr>
        <p:spPr>
          <a:xfrm rot="5400000">
            <a:off x="4834250" y="866950"/>
            <a:ext cx="290400" cy="3371100"/>
          </a:xfrm>
          <a:prstGeom prst="bentConnector3">
            <a:avLst>
              <a:gd name="adj1" fmla="val 182025"/>
            </a:avLst>
          </a:prstGeom>
          <a:noFill/>
          <a:ln w="28575" cap="flat" cmpd="sng">
            <a:solidFill>
              <a:srgbClr val="000000"/>
            </a:solidFill>
            <a:prstDash val="solid"/>
            <a:round/>
            <a:headEnd type="none" w="med" len="med"/>
            <a:tailEnd type="triangle" w="med" len="med"/>
          </a:ln>
        </p:spPr>
      </p:cxnSp>
      <p:sp>
        <p:nvSpPr>
          <p:cNvPr id="219" name="Google Shape;219;p23"/>
          <p:cNvSpPr txBox="1"/>
          <p:nvPr/>
        </p:nvSpPr>
        <p:spPr>
          <a:xfrm>
            <a:off x="4239500" y="2748400"/>
            <a:ext cx="1337400" cy="13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aleway Light"/>
              <a:ea typeface="Raleway Light"/>
              <a:cs typeface="Raleway Light"/>
              <a:sym typeface="Raleway Light"/>
            </a:endParaRPr>
          </a:p>
        </p:txBody>
      </p:sp>
      <p:sp>
        <p:nvSpPr>
          <p:cNvPr id="220" name="Google Shape;220;p23"/>
          <p:cNvSpPr txBox="1"/>
          <p:nvPr/>
        </p:nvSpPr>
        <p:spPr>
          <a:xfrm flipH="1">
            <a:off x="4257950" y="3025525"/>
            <a:ext cx="1443000" cy="180900"/>
          </a:xfrm>
          <a:prstGeom prst="rect">
            <a:avLst/>
          </a:prstGeom>
          <a:solidFill>
            <a:srgbClr val="000000"/>
          </a:solid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rgbClr val="FFFFFF"/>
                </a:solidFill>
                <a:latin typeface="Courier"/>
                <a:ea typeface="Courier"/>
                <a:cs typeface="Courier"/>
                <a:sym typeface="Courier"/>
              </a:rPr>
              <a:t>Get your ETH back</a:t>
            </a:r>
            <a:endParaRPr sz="1100">
              <a:solidFill>
                <a:srgbClr val="FFFFFF"/>
              </a:solidFill>
              <a:latin typeface="Courier"/>
              <a:ea typeface="Courier"/>
              <a:cs typeface="Courier"/>
              <a:sym typeface="Courier"/>
            </a:endParaRPr>
          </a:p>
          <a:p>
            <a:pPr marL="0" lvl="0" indent="0" algn="l" rtl="0">
              <a:spcBef>
                <a:spcPts val="0"/>
              </a:spcBef>
              <a:spcAft>
                <a:spcPts val="0"/>
              </a:spcAft>
              <a:buNone/>
            </a:pPr>
            <a:endParaRPr sz="1100">
              <a:solidFill>
                <a:srgbClr val="FFFFFF"/>
              </a:solidFill>
              <a:latin typeface="Courier"/>
              <a:ea typeface="Courier"/>
              <a:cs typeface="Courier"/>
              <a:sym typeface="Courie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1"/>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nodeType="afterEffect">
                                  <p:stCondLst>
                                    <p:cond delay="0"/>
                                  </p:stCondLst>
                                  <p:childTnLst>
                                    <p:set>
                                      <p:cBhvr>
                                        <p:cTn id="33" dur="1" fill="hold">
                                          <p:stCondLst>
                                            <p:cond delay="0"/>
                                          </p:stCondLst>
                                        </p:cTn>
                                        <p:tgtEl>
                                          <p:spTgt spid="21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213"/>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205"/>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209"/>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206"/>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212"/>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214"/>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210"/>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nodeType="clickEffect">
                                  <p:stCondLst>
                                    <p:cond delay="0"/>
                                  </p:stCondLst>
                                  <p:childTnLst>
                                    <p:set>
                                      <p:cBhvr>
                                        <p:cTn id="65" dur="1" fill="hold">
                                          <p:stCondLst>
                                            <p:cond delay="0"/>
                                          </p:stCondLst>
                                        </p:cTn>
                                        <p:tgtEl>
                                          <p:spTgt spid="216"/>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nodeType="clickEffect">
                                  <p:stCondLst>
                                    <p:cond delay="0"/>
                                  </p:stCondLst>
                                  <p:childTnLst>
                                    <p:set>
                                      <p:cBhvr>
                                        <p:cTn id="69" dur="1" fill="hold">
                                          <p:stCondLst>
                                            <p:cond delay="0"/>
                                          </p:stCondLst>
                                        </p:cTn>
                                        <p:tgtEl>
                                          <p:spTgt spid="217"/>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nodeType="clickEffect">
                                  <p:stCondLst>
                                    <p:cond delay="0"/>
                                  </p:stCondLst>
                                  <p:childTnLst>
                                    <p:set>
                                      <p:cBhvr>
                                        <p:cTn id="73" dur="1" fill="hold">
                                          <p:stCondLst>
                                            <p:cond delay="0"/>
                                          </p:stCondLst>
                                        </p:cTn>
                                        <p:tgtEl>
                                          <p:spTgt spid="220"/>
                                        </p:tgtEl>
                                        <p:attrNameLst>
                                          <p:attrName>style.visibility</p:attrName>
                                        </p:attrNameLst>
                                      </p:cBhvr>
                                      <p:to>
                                        <p:strVal val="visible"/>
                                      </p:to>
                                    </p:set>
                                  </p:childTnLst>
                                </p:cTn>
                              </p:par>
                              <p:par>
                                <p:cTn id="74" presetID="1" presetClass="entr" presetSubtype="0" fill="hold" nodeType="withEffect">
                                  <p:stCondLst>
                                    <p:cond delay="0"/>
                                  </p:stCondLst>
                                  <p:childTnLst>
                                    <p:set>
                                      <p:cBhvr>
                                        <p:cTn id="75" dur="1" fill="hold">
                                          <p:stCondLst>
                                            <p:cond delay="0"/>
                                          </p:stCondLst>
                                        </p:cTn>
                                        <p:tgtEl>
                                          <p:spTgt spid="2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4"/>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a:t>
            </a:r>
            <a:r>
              <a:rPr lang="en">
                <a:solidFill>
                  <a:srgbClr val="FFB600"/>
                </a:solidFill>
              </a:rPr>
              <a:t>Strong? 💪</a:t>
            </a:r>
            <a:endParaRPr/>
          </a:p>
        </p:txBody>
      </p:sp>
      <p:sp>
        <p:nvSpPr>
          <p:cNvPr id="226" name="Google Shape;226;p24"/>
          <p:cNvSpPr txBox="1">
            <a:spLocks noGrp="1"/>
          </p:cNvSpPr>
          <p:nvPr>
            <p:ph type="body" idx="1"/>
          </p:nvPr>
        </p:nvSpPr>
        <p:spPr>
          <a:xfrm>
            <a:off x="922000" y="1885951"/>
            <a:ext cx="6866100" cy="23661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Char char="●"/>
            </a:pPr>
            <a:r>
              <a:rPr lang="en"/>
              <a:t>ETH fell from $1000 to $100 in a few months.  </a:t>
            </a:r>
            <a:endParaRPr/>
          </a:p>
          <a:p>
            <a:pPr marL="457200" lvl="0" indent="-342900" algn="l" rtl="0">
              <a:spcBef>
                <a:spcPts val="0"/>
              </a:spcBef>
              <a:spcAft>
                <a:spcPts val="0"/>
              </a:spcAft>
              <a:buSzPts val="1800"/>
              <a:buChar char="●"/>
            </a:pPr>
            <a:r>
              <a:rPr lang="en"/>
              <a:t>DAI stayed within plus or minus 5 cents</a:t>
            </a:r>
            <a:endParaRPr/>
          </a:p>
          <a:p>
            <a:pPr marL="457200" lvl="0" indent="-342900" algn="l" rtl="0">
              <a:spcBef>
                <a:spcPts val="0"/>
              </a:spcBef>
              <a:spcAft>
                <a:spcPts val="0"/>
              </a:spcAft>
              <a:buSzPts val="1800"/>
              <a:buChar char="●"/>
            </a:pPr>
            <a:r>
              <a:rPr lang="en"/>
              <a:t>We just passed 2-years of Dai holding its peg</a:t>
            </a:r>
            <a:endParaRPr/>
          </a:p>
          <a:p>
            <a:pPr marL="457200" lvl="0" indent="-342900" algn="l" rtl="0">
              <a:spcBef>
                <a:spcPts val="0"/>
              </a:spcBef>
              <a:spcAft>
                <a:spcPts val="0"/>
              </a:spcAft>
              <a:buSzPts val="1800"/>
              <a:buChar char="●"/>
            </a:pPr>
            <a:r>
              <a:rPr lang="en"/>
              <a:t>Dai transitioned to “Multi-Collateral Dai” over 3 months ago and 85% of the old Dai token (Sai) has been cashed out for the new Dai</a:t>
            </a:r>
            <a:endParaRPr/>
          </a:p>
        </p:txBody>
      </p:sp>
      <p:sp>
        <p:nvSpPr>
          <p:cNvPr id="227" name="Google Shape;227;p24"/>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13</a:t>
            </a:fld>
            <a:endParaRPr/>
          </a:p>
        </p:txBody>
      </p:sp>
      <p:grpSp>
        <p:nvGrpSpPr>
          <p:cNvPr id="228" name="Google Shape;228;p24"/>
          <p:cNvGrpSpPr/>
          <p:nvPr/>
        </p:nvGrpSpPr>
        <p:grpSpPr>
          <a:xfrm>
            <a:off x="8119638" y="225980"/>
            <a:ext cx="539546" cy="879605"/>
            <a:chOff x="6730350" y="2315900"/>
            <a:chExt cx="257700" cy="420100"/>
          </a:xfrm>
        </p:grpSpPr>
        <p:sp>
          <p:nvSpPr>
            <p:cNvPr id="229" name="Google Shape;229;p24"/>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4" name="Google Shape;234;p24"/>
          <p:cNvPicPr preferRelativeResize="0"/>
          <p:nvPr/>
        </p:nvPicPr>
        <p:blipFill>
          <a:blip r:embed="rId3">
            <a:alphaModFix/>
          </a:blip>
          <a:stretch>
            <a:fillRect/>
          </a:stretch>
        </p:blipFill>
        <p:spPr>
          <a:xfrm>
            <a:off x="3263775" y="3453987"/>
            <a:ext cx="1267525" cy="1267525"/>
          </a:xfrm>
          <a:prstGeom prst="rect">
            <a:avLst/>
          </a:prstGeom>
          <a:noFill/>
          <a:ln>
            <a:noFill/>
          </a:ln>
        </p:spPr>
      </p:pic>
      <p:pic>
        <p:nvPicPr>
          <p:cNvPr id="235" name="Google Shape;235;p24"/>
          <p:cNvPicPr preferRelativeResize="0"/>
          <p:nvPr/>
        </p:nvPicPr>
        <p:blipFill>
          <a:blip r:embed="rId4">
            <a:alphaModFix/>
          </a:blip>
          <a:stretch>
            <a:fillRect/>
          </a:stretch>
        </p:blipFill>
        <p:spPr>
          <a:xfrm>
            <a:off x="5779600" y="3507850"/>
            <a:ext cx="1159823" cy="1159801"/>
          </a:xfrm>
          <a:prstGeom prst="rect">
            <a:avLst/>
          </a:prstGeom>
          <a:noFill/>
          <a:ln>
            <a:noFill/>
          </a:ln>
        </p:spPr>
      </p:pic>
      <p:sp>
        <p:nvSpPr>
          <p:cNvPr id="236" name="Google Shape;236;p24"/>
          <p:cNvSpPr/>
          <p:nvPr/>
        </p:nvSpPr>
        <p:spPr>
          <a:xfrm>
            <a:off x="4744600" y="3914200"/>
            <a:ext cx="821700" cy="347100"/>
          </a:xfrm>
          <a:prstGeom prst="rightArrow">
            <a:avLst>
              <a:gd name="adj1" fmla="val 50000"/>
              <a:gd name="adj2" fmla="val 50000"/>
            </a:avLst>
          </a:prstGeom>
          <a:solidFill>
            <a:srgbClr val="FF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40"/>
        <p:cNvGrpSpPr/>
        <p:nvPr/>
      </p:nvGrpSpPr>
      <p:grpSpPr>
        <a:xfrm>
          <a:off x="0" y="0"/>
          <a:ext cx="0" cy="0"/>
          <a:chOff x="0" y="0"/>
          <a:chExt cx="0" cy="0"/>
        </a:xfrm>
      </p:grpSpPr>
      <p:sp>
        <p:nvSpPr>
          <p:cNvPr id="241" name="Google Shape;241;p25"/>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14</a:t>
            </a:fld>
            <a:endParaRPr/>
          </a:p>
        </p:txBody>
      </p:sp>
      <p:grpSp>
        <p:nvGrpSpPr>
          <p:cNvPr id="242" name="Google Shape;242;p25"/>
          <p:cNvGrpSpPr/>
          <p:nvPr/>
        </p:nvGrpSpPr>
        <p:grpSpPr>
          <a:xfrm>
            <a:off x="8119638" y="225980"/>
            <a:ext cx="539546" cy="879605"/>
            <a:chOff x="6730350" y="2315900"/>
            <a:chExt cx="257700" cy="420100"/>
          </a:xfrm>
        </p:grpSpPr>
        <p:sp>
          <p:nvSpPr>
            <p:cNvPr id="243" name="Google Shape;243;p25"/>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5"/>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5"/>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5"/>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8" name="Google Shape;248;p25" title="Points scored"/>
          <p:cNvPicPr preferRelativeResize="0"/>
          <p:nvPr/>
        </p:nvPicPr>
        <p:blipFill>
          <a:blip r:embed="rId3">
            <a:alphaModFix/>
          </a:blip>
          <a:stretch>
            <a:fillRect/>
          </a:stretch>
        </p:blipFill>
        <p:spPr>
          <a:xfrm>
            <a:off x="875225" y="917100"/>
            <a:ext cx="1187721" cy="3309300"/>
          </a:xfrm>
          <a:prstGeom prst="rect">
            <a:avLst/>
          </a:prstGeom>
          <a:noFill/>
          <a:ln>
            <a:noFill/>
          </a:ln>
        </p:spPr>
      </p:pic>
      <p:pic>
        <p:nvPicPr>
          <p:cNvPr id="249" name="Google Shape;249;p25" title="Chart"/>
          <p:cNvPicPr preferRelativeResize="0"/>
          <p:nvPr/>
        </p:nvPicPr>
        <p:blipFill>
          <a:blip r:embed="rId4">
            <a:alphaModFix/>
          </a:blip>
          <a:stretch>
            <a:fillRect/>
          </a:stretch>
        </p:blipFill>
        <p:spPr>
          <a:xfrm>
            <a:off x="2293850" y="917100"/>
            <a:ext cx="1187725" cy="3309299"/>
          </a:xfrm>
          <a:prstGeom prst="rect">
            <a:avLst/>
          </a:prstGeom>
          <a:noFill/>
          <a:ln>
            <a:noFill/>
          </a:ln>
        </p:spPr>
      </p:pic>
      <p:pic>
        <p:nvPicPr>
          <p:cNvPr id="250" name="Google Shape;250;p25" title="Chart"/>
          <p:cNvPicPr preferRelativeResize="0"/>
          <p:nvPr/>
        </p:nvPicPr>
        <p:blipFill>
          <a:blip r:embed="rId5">
            <a:alphaModFix/>
          </a:blip>
          <a:stretch>
            <a:fillRect/>
          </a:stretch>
        </p:blipFill>
        <p:spPr>
          <a:xfrm>
            <a:off x="5206750" y="917100"/>
            <a:ext cx="1187725" cy="3309301"/>
          </a:xfrm>
          <a:prstGeom prst="rect">
            <a:avLst/>
          </a:prstGeom>
          <a:noFill/>
          <a:ln>
            <a:noFill/>
          </a:ln>
        </p:spPr>
      </p:pic>
      <p:pic>
        <p:nvPicPr>
          <p:cNvPr id="251" name="Google Shape;251;p25" title="Chart"/>
          <p:cNvPicPr preferRelativeResize="0"/>
          <p:nvPr/>
        </p:nvPicPr>
        <p:blipFill>
          <a:blip r:embed="rId6">
            <a:alphaModFix/>
          </a:blip>
          <a:stretch>
            <a:fillRect/>
          </a:stretch>
        </p:blipFill>
        <p:spPr>
          <a:xfrm>
            <a:off x="6493000" y="917100"/>
            <a:ext cx="1187725" cy="3305841"/>
          </a:xfrm>
          <a:prstGeom prst="rect">
            <a:avLst/>
          </a:prstGeom>
          <a:noFill/>
          <a:ln>
            <a:noFill/>
          </a:ln>
        </p:spPr>
      </p:pic>
      <p:sp>
        <p:nvSpPr>
          <p:cNvPr id="252" name="Google Shape;252;p25"/>
          <p:cNvSpPr txBox="1">
            <a:spLocks noGrp="1"/>
          </p:cNvSpPr>
          <p:nvPr>
            <p:ph type="body" idx="1"/>
          </p:nvPr>
        </p:nvSpPr>
        <p:spPr>
          <a:xfrm>
            <a:off x="2270100" y="327375"/>
            <a:ext cx="4603800" cy="676800"/>
          </a:xfrm>
          <a:prstGeom prst="rect">
            <a:avLst/>
          </a:prstGeom>
        </p:spPr>
        <p:txBody>
          <a:bodyPr spcFirstLastPara="1" wrap="square" lIns="91425" tIns="91425" rIns="91425" bIns="91425" anchor="t" anchorCtr="0">
            <a:noAutofit/>
          </a:bodyPr>
          <a:lstStyle/>
          <a:p>
            <a:pPr marL="457200" lvl="0" indent="0" algn="l" rtl="0">
              <a:spcBef>
                <a:spcPts val="600"/>
              </a:spcBef>
              <a:spcAft>
                <a:spcPts val="0"/>
              </a:spcAft>
              <a:buNone/>
            </a:pPr>
            <a:r>
              <a:rPr lang="en"/>
              <a:t>What if the price of ETH falls 20%?  </a:t>
            </a:r>
            <a:endParaRPr/>
          </a:p>
        </p:txBody>
      </p:sp>
      <p:sp>
        <p:nvSpPr>
          <p:cNvPr id="253" name="Google Shape;253;p25"/>
          <p:cNvSpPr txBox="1"/>
          <p:nvPr/>
        </p:nvSpPr>
        <p:spPr>
          <a:xfrm>
            <a:off x="6394475" y="807250"/>
            <a:ext cx="539700" cy="79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800" b="1">
                <a:solidFill>
                  <a:srgbClr val="FF00FF"/>
                </a:solidFill>
                <a:latin typeface="Raleway"/>
                <a:ea typeface="Raleway"/>
                <a:cs typeface="Raleway"/>
                <a:sym typeface="Raleway"/>
              </a:rPr>
              <a:t>=</a:t>
            </a:r>
            <a:endParaRPr sz="4800" b="1">
              <a:solidFill>
                <a:srgbClr val="FF00FF"/>
              </a:solidFill>
              <a:latin typeface="Raleway"/>
              <a:ea typeface="Raleway"/>
              <a:cs typeface="Raleway"/>
              <a:sym typeface="Raleway"/>
            </a:endParaRPr>
          </a:p>
        </p:txBody>
      </p:sp>
      <p:sp>
        <p:nvSpPr>
          <p:cNvPr id="254" name="Google Shape;254;p25"/>
          <p:cNvSpPr/>
          <p:nvPr/>
        </p:nvSpPr>
        <p:spPr>
          <a:xfrm rot="5400000">
            <a:off x="5746025" y="1136325"/>
            <a:ext cx="385200" cy="323700"/>
          </a:xfrm>
          <a:prstGeom prst="rightArrow">
            <a:avLst>
              <a:gd name="adj1" fmla="val 50000"/>
              <a:gd name="adj2" fmla="val 50000"/>
            </a:avLst>
          </a:prstGeom>
          <a:solidFill>
            <a:srgbClr val="FF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rot="5400000">
            <a:off x="7010513" y="1136325"/>
            <a:ext cx="385200" cy="323700"/>
          </a:xfrm>
          <a:prstGeom prst="rightArrow">
            <a:avLst>
              <a:gd name="adj1" fmla="val 50000"/>
              <a:gd name="adj2" fmla="val 50000"/>
            </a:avLst>
          </a:prstGeom>
          <a:solidFill>
            <a:srgbClr val="FF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5"/>
          <p:cNvSpPr txBox="1"/>
          <p:nvPr/>
        </p:nvSpPr>
        <p:spPr>
          <a:xfrm>
            <a:off x="7364975" y="807250"/>
            <a:ext cx="539700" cy="79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800" b="1">
                <a:solidFill>
                  <a:srgbClr val="FF00FF"/>
                </a:solidFill>
                <a:latin typeface="Raleway"/>
                <a:ea typeface="Raleway"/>
                <a:cs typeface="Raleway"/>
                <a:sym typeface="Raleway"/>
              </a:rPr>
              <a:t>?</a:t>
            </a:r>
            <a:endParaRPr sz="4800" b="1">
              <a:solidFill>
                <a:srgbClr val="FF00FF"/>
              </a:solidFill>
              <a:latin typeface="Raleway"/>
              <a:ea typeface="Raleway"/>
              <a:cs typeface="Raleway"/>
              <a:sym typeface="Raleway"/>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5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260"/>
        <p:cNvGrpSpPr/>
        <p:nvPr/>
      </p:nvGrpSpPr>
      <p:grpSpPr>
        <a:xfrm>
          <a:off x="0" y="0"/>
          <a:ext cx="0" cy="0"/>
          <a:chOff x="0" y="0"/>
          <a:chExt cx="0" cy="0"/>
        </a:xfrm>
      </p:grpSpPr>
      <p:sp>
        <p:nvSpPr>
          <p:cNvPr id="261" name="Google Shape;261;p26"/>
          <p:cNvSpPr txBox="1"/>
          <p:nvPr/>
        </p:nvSpPr>
        <p:spPr>
          <a:xfrm>
            <a:off x="887950" y="1057974"/>
            <a:ext cx="3646500" cy="158474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Raleway Light"/>
                <a:ea typeface="Raleway Light"/>
                <a:cs typeface="Raleway Light"/>
                <a:sym typeface="Raleway Light"/>
              </a:rPr>
              <a:t>For Vaults that hold a low collateralization level, their </a:t>
            </a:r>
            <a:r>
              <a:rPr lang="en" dirty="0">
                <a:latin typeface="Raleway Light"/>
                <a:ea typeface="Raleway Light"/>
                <a:cs typeface="Raleway Light"/>
                <a:sym typeface="Raleway Light"/>
              </a:rPr>
              <a:t>ETH will be liquidated for DAI in order to </a:t>
            </a:r>
            <a:r>
              <a:rPr lang="en-US" dirty="0">
                <a:latin typeface="Raleway Light"/>
                <a:ea typeface="Raleway Light"/>
                <a:cs typeface="Raleway Light"/>
                <a:sym typeface="Raleway Light"/>
              </a:rPr>
              <a:t>close out their position</a:t>
            </a:r>
            <a:r>
              <a:rPr lang="en" dirty="0">
                <a:latin typeface="Raleway Light"/>
                <a:ea typeface="Raleway Light"/>
                <a:cs typeface="Raleway Light"/>
                <a:sym typeface="Raleway Light"/>
              </a:rPr>
              <a:t>.  </a:t>
            </a:r>
            <a:endParaRPr dirty="0">
              <a:latin typeface="Raleway Light"/>
              <a:ea typeface="Raleway Light"/>
              <a:cs typeface="Raleway Light"/>
              <a:sym typeface="Raleway Light"/>
            </a:endParaRPr>
          </a:p>
          <a:p>
            <a:pPr marL="0" lvl="0" indent="0" algn="l" rtl="0">
              <a:spcBef>
                <a:spcPts val="0"/>
              </a:spcBef>
              <a:spcAft>
                <a:spcPts val="0"/>
              </a:spcAft>
              <a:buNone/>
            </a:pPr>
            <a:endParaRPr dirty="0">
              <a:latin typeface="Raleway Light"/>
              <a:ea typeface="Raleway Light"/>
              <a:cs typeface="Raleway Light"/>
              <a:sym typeface="Raleway Light"/>
            </a:endParaRPr>
          </a:p>
          <a:p>
            <a:pPr marL="0" lvl="0" indent="0" algn="l" rtl="0">
              <a:spcBef>
                <a:spcPts val="0"/>
              </a:spcBef>
              <a:spcAft>
                <a:spcPts val="0"/>
              </a:spcAft>
              <a:buNone/>
            </a:pPr>
            <a:r>
              <a:rPr lang="en" dirty="0">
                <a:latin typeface="Raleway Light"/>
                <a:ea typeface="Raleway Light"/>
                <a:cs typeface="Raleway Light"/>
                <a:sym typeface="Raleway Light"/>
              </a:rPr>
              <a:t>If you want to prevent liquidation, you’ll need to add more ETH or repay some DAI.</a:t>
            </a:r>
            <a:endParaRPr dirty="0">
              <a:latin typeface="Raleway Light"/>
              <a:ea typeface="Raleway Light"/>
              <a:cs typeface="Raleway Light"/>
              <a:sym typeface="Raleway Light"/>
            </a:endParaRPr>
          </a:p>
          <a:p>
            <a:pPr marL="0" lvl="0" indent="0" algn="l" rtl="0">
              <a:spcBef>
                <a:spcPts val="0"/>
              </a:spcBef>
              <a:spcAft>
                <a:spcPts val="0"/>
              </a:spcAft>
              <a:buNone/>
            </a:pPr>
            <a:endParaRPr dirty="0">
              <a:latin typeface="Raleway Light"/>
              <a:ea typeface="Raleway Light"/>
              <a:cs typeface="Raleway Light"/>
              <a:sym typeface="Raleway Light"/>
            </a:endParaRPr>
          </a:p>
        </p:txBody>
      </p:sp>
      <p:sp>
        <p:nvSpPr>
          <p:cNvPr id="262" name="Google Shape;262;p26"/>
          <p:cNvSpPr txBox="1"/>
          <p:nvPr/>
        </p:nvSpPr>
        <p:spPr>
          <a:xfrm>
            <a:off x="809275" y="3730339"/>
            <a:ext cx="3646500" cy="17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b="1">
              <a:latin typeface="Raleway"/>
              <a:ea typeface="Raleway"/>
              <a:cs typeface="Raleway"/>
              <a:sym typeface="Raleway"/>
            </a:endParaRPr>
          </a:p>
          <a:p>
            <a:pPr marL="0" lvl="0" indent="0" algn="l" rtl="0">
              <a:spcBef>
                <a:spcPts val="0"/>
              </a:spcBef>
              <a:spcAft>
                <a:spcPts val="0"/>
              </a:spcAft>
              <a:buNone/>
            </a:pPr>
            <a:endParaRPr b="1">
              <a:latin typeface="Raleway"/>
              <a:ea typeface="Raleway"/>
              <a:cs typeface="Raleway"/>
              <a:sym typeface="Raleway"/>
            </a:endParaRPr>
          </a:p>
        </p:txBody>
      </p:sp>
      <p:sp>
        <p:nvSpPr>
          <p:cNvPr id="263" name="Google Shape;263;p26"/>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grpSp>
        <p:nvGrpSpPr>
          <p:cNvPr id="264" name="Google Shape;264;p26"/>
          <p:cNvGrpSpPr/>
          <p:nvPr/>
        </p:nvGrpSpPr>
        <p:grpSpPr>
          <a:xfrm>
            <a:off x="8119638" y="225980"/>
            <a:ext cx="539546" cy="879605"/>
            <a:chOff x="6730350" y="2315900"/>
            <a:chExt cx="257700" cy="420100"/>
          </a:xfrm>
        </p:grpSpPr>
        <p:sp>
          <p:nvSpPr>
            <p:cNvPr id="265" name="Google Shape;265;p26"/>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0" name="Google Shape;270;p26" title="Chart"/>
          <p:cNvPicPr preferRelativeResize="0"/>
          <p:nvPr/>
        </p:nvPicPr>
        <p:blipFill>
          <a:blip r:embed="rId3">
            <a:alphaModFix/>
          </a:blip>
          <a:stretch>
            <a:fillRect/>
          </a:stretch>
        </p:blipFill>
        <p:spPr>
          <a:xfrm>
            <a:off x="6495975" y="917100"/>
            <a:ext cx="1187725" cy="3309299"/>
          </a:xfrm>
          <a:prstGeom prst="rect">
            <a:avLst/>
          </a:prstGeom>
          <a:noFill/>
          <a:ln>
            <a:noFill/>
          </a:ln>
        </p:spPr>
      </p:pic>
      <p:pic>
        <p:nvPicPr>
          <p:cNvPr id="271" name="Google Shape;271;p26" title="Chart"/>
          <p:cNvPicPr preferRelativeResize="0"/>
          <p:nvPr/>
        </p:nvPicPr>
        <p:blipFill>
          <a:blip r:embed="rId4">
            <a:alphaModFix/>
          </a:blip>
          <a:stretch>
            <a:fillRect/>
          </a:stretch>
        </p:blipFill>
        <p:spPr>
          <a:xfrm>
            <a:off x="5206750" y="917100"/>
            <a:ext cx="1187725" cy="3309301"/>
          </a:xfrm>
          <a:prstGeom prst="rect">
            <a:avLst/>
          </a:prstGeom>
          <a:noFill/>
          <a:ln>
            <a:noFill/>
          </a:ln>
        </p:spPr>
      </p:pic>
      <p:sp>
        <p:nvSpPr>
          <p:cNvPr id="272" name="Google Shape;272;p26"/>
          <p:cNvSpPr txBox="1">
            <a:spLocks noGrp="1"/>
          </p:cNvSpPr>
          <p:nvPr>
            <p:ph type="body" idx="1"/>
          </p:nvPr>
        </p:nvSpPr>
        <p:spPr>
          <a:xfrm>
            <a:off x="2270100" y="327375"/>
            <a:ext cx="4603800" cy="676800"/>
          </a:xfrm>
          <a:prstGeom prst="rect">
            <a:avLst/>
          </a:prstGeom>
        </p:spPr>
        <p:txBody>
          <a:bodyPr spcFirstLastPara="1" wrap="square" lIns="91425" tIns="91425" rIns="91425" bIns="91425" anchor="t" anchorCtr="0">
            <a:noAutofit/>
          </a:bodyPr>
          <a:lstStyle/>
          <a:p>
            <a:pPr marL="457200" lvl="0" indent="0" algn="l" rtl="0">
              <a:spcBef>
                <a:spcPts val="600"/>
              </a:spcBef>
              <a:spcAft>
                <a:spcPts val="0"/>
              </a:spcAft>
              <a:buNone/>
            </a:pPr>
            <a:r>
              <a:rPr lang="en"/>
              <a:t>What if the price of ETH falls 20%?  </a:t>
            </a:r>
            <a:endParaRPr/>
          </a:p>
        </p:txBody>
      </p:sp>
      <p:sp>
        <p:nvSpPr>
          <p:cNvPr id="273" name="Google Shape;273;p26"/>
          <p:cNvSpPr/>
          <p:nvPr/>
        </p:nvSpPr>
        <p:spPr>
          <a:xfrm>
            <a:off x="5563850" y="1057975"/>
            <a:ext cx="179400" cy="553200"/>
          </a:xfrm>
          <a:prstGeom prst="leftBrace">
            <a:avLst>
              <a:gd name="adj1" fmla="val 8333"/>
              <a:gd name="adj2" fmla="val 50000"/>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4" name="Google Shape;274;p26"/>
          <p:cNvCxnSpPr/>
          <p:nvPr/>
        </p:nvCxnSpPr>
        <p:spPr>
          <a:xfrm>
            <a:off x="4581450" y="1335950"/>
            <a:ext cx="812400" cy="6000"/>
          </a:xfrm>
          <a:prstGeom prst="straightConnector1">
            <a:avLst/>
          </a:prstGeom>
          <a:noFill/>
          <a:ln w="28575" cap="flat" cmpd="sng">
            <a:solidFill>
              <a:srgbClr val="FF0000"/>
            </a:solidFill>
            <a:prstDash val="solid"/>
            <a:round/>
            <a:headEnd type="none" w="med" len="med"/>
            <a:tailEnd type="stealth" w="med" len="med"/>
          </a:ln>
        </p:spPr>
      </p:cxnSp>
      <p:sp>
        <p:nvSpPr>
          <p:cNvPr id="276" name="Google Shape;276;p26"/>
          <p:cNvSpPr txBox="1"/>
          <p:nvPr/>
        </p:nvSpPr>
        <p:spPr>
          <a:xfrm>
            <a:off x="850337" y="2907774"/>
            <a:ext cx="3646500" cy="17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Raleway"/>
                <a:ea typeface="Raleway"/>
                <a:cs typeface="Raleway"/>
                <a:sym typeface="Raleway"/>
              </a:rPr>
              <a:t>Eli5: </a:t>
            </a:r>
            <a:r>
              <a:rPr lang="en" dirty="0">
                <a:latin typeface="Raleway Light"/>
                <a:ea typeface="Raleway Light"/>
                <a:cs typeface="Raleway Light"/>
                <a:sym typeface="Raleway Light"/>
              </a:rPr>
              <a:t>The stuff you gave us is worth less.</a:t>
            </a:r>
            <a:endParaRPr dirty="0">
              <a:latin typeface="Raleway Light"/>
              <a:ea typeface="Raleway Light"/>
              <a:cs typeface="Raleway Light"/>
              <a:sym typeface="Raleway Light"/>
            </a:endParaRPr>
          </a:p>
          <a:p>
            <a:pPr marL="0" lvl="0" indent="0" algn="l" rtl="0">
              <a:spcBef>
                <a:spcPts val="0"/>
              </a:spcBef>
              <a:spcAft>
                <a:spcPts val="0"/>
              </a:spcAft>
              <a:buNone/>
            </a:pPr>
            <a:endParaRPr dirty="0">
              <a:latin typeface="Raleway Light"/>
              <a:ea typeface="Raleway Light"/>
              <a:cs typeface="Raleway Light"/>
              <a:sym typeface="Raleway Light"/>
            </a:endParaRPr>
          </a:p>
          <a:p>
            <a:pPr marL="0" lvl="0" indent="0" algn="l" rtl="0">
              <a:spcBef>
                <a:spcPts val="0"/>
              </a:spcBef>
              <a:spcAft>
                <a:spcPts val="0"/>
              </a:spcAft>
              <a:buNone/>
            </a:pPr>
            <a:r>
              <a:rPr lang="en" dirty="0">
                <a:latin typeface="Raleway Light"/>
                <a:ea typeface="Raleway Light"/>
                <a:cs typeface="Raleway Light"/>
                <a:sym typeface="Raleway Light"/>
              </a:rPr>
              <a:t>Give us more stuff, or give back some of the money we lent you,</a:t>
            </a:r>
            <a:r>
              <a:rPr lang="en" b="1" dirty="0">
                <a:latin typeface="Raleway"/>
                <a:ea typeface="Raleway"/>
                <a:cs typeface="Raleway"/>
                <a:sym typeface="Raleway"/>
              </a:rPr>
              <a:t> or we’re gonna sell your stuff to protect our butts.</a:t>
            </a:r>
            <a:endParaRPr b="1" dirty="0">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7"/>
          <p:cNvSpPr txBox="1">
            <a:spLocks noGrp="1"/>
          </p:cNvSpPr>
          <p:nvPr>
            <p:ph type="title"/>
          </p:nvPr>
        </p:nvSpPr>
        <p:spPr>
          <a:xfrm>
            <a:off x="922000" y="533247"/>
            <a:ext cx="68661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a:t>
            </a:r>
            <a:r>
              <a:rPr lang="en" dirty="0">
                <a:solidFill>
                  <a:srgbClr val="FFB600"/>
                </a:solidFill>
              </a:rPr>
              <a:t>peg?</a:t>
            </a:r>
            <a:endParaRPr dirty="0"/>
          </a:p>
        </p:txBody>
      </p:sp>
      <p:sp>
        <p:nvSpPr>
          <p:cNvPr id="282" name="Google Shape;282;p27"/>
          <p:cNvSpPr txBox="1">
            <a:spLocks noGrp="1"/>
          </p:cNvSpPr>
          <p:nvPr>
            <p:ph type="body" idx="1"/>
          </p:nvPr>
        </p:nvSpPr>
        <p:spPr>
          <a:xfrm>
            <a:off x="922000" y="1603846"/>
            <a:ext cx="4369200" cy="26265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Char char="●"/>
            </a:pPr>
            <a:r>
              <a:rPr lang="en-US" dirty="0"/>
              <a:t>Micro-level mechanism: Natural arbitrage opportunity for minting or paying back Dai.</a:t>
            </a:r>
          </a:p>
          <a:p>
            <a:pPr lvl="0"/>
            <a:r>
              <a:rPr lang="en-US" dirty="0"/>
              <a:t>Macro-level mechanism: </a:t>
            </a:r>
            <a:r>
              <a:rPr lang="en-US" dirty="0" err="1"/>
              <a:t>MakerDAO</a:t>
            </a:r>
            <a:r>
              <a:rPr lang="en-US" dirty="0"/>
              <a:t> governance Supply &amp; Demand control by adjusting Stability Fees and the Dai Savings Rate.</a:t>
            </a:r>
            <a:endParaRPr dirty="0"/>
          </a:p>
        </p:txBody>
      </p:sp>
      <p:sp>
        <p:nvSpPr>
          <p:cNvPr id="283" name="Google Shape;283;p27"/>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284" name="Google Shape;284;p27"/>
          <p:cNvGrpSpPr/>
          <p:nvPr/>
        </p:nvGrpSpPr>
        <p:grpSpPr>
          <a:xfrm>
            <a:off x="8119638" y="225980"/>
            <a:ext cx="539546" cy="879605"/>
            <a:chOff x="6730350" y="2315900"/>
            <a:chExt cx="257700" cy="420100"/>
          </a:xfrm>
        </p:grpSpPr>
        <p:sp>
          <p:nvSpPr>
            <p:cNvPr id="285" name="Google Shape;285;p27"/>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0" name="Google Shape;290;p27"/>
          <p:cNvPicPr preferRelativeResize="0"/>
          <p:nvPr/>
        </p:nvPicPr>
        <p:blipFill>
          <a:blip r:embed="rId3">
            <a:alphaModFix/>
          </a:blip>
          <a:stretch>
            <a:fillRect/>
          </a:stretch>
        </p:blipFill>
        <p:spPr>
          <a:xfrm>
            <a:off x="5291200" y="1474072"/>
            <a:ext cx="3375912" cy="2626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7"/>
          <p:cNvSpPr txBox="1">
            <a:spLocks noGrp="1"/>
          </p:cNvSpPr>
          <p:nvPr>
            <p:ph type="title"/>
          </p:nvPr>
        </p:nvSpPr>
        <p:spPr>
          <a:xfrm>
            <a:off x="922000" y="533246"/>
            <a:ext cx="6866100" cy="95390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a:t>
            </a:r>
            <a:r>
              <a:rPr lang="en" dirty="0">
                <a:solidFill>
                  <a:srgbClr val="FFB600"/>
                </a:solidFill>
              </a:rPr>
              <a:t>peg? </a:t>
            </a:r>
            <a:r>
              <a:rPr lang="en-US" dirty="0">
                <a:solidFill>
                  <a:srgbClr val="FFB600"/>
                </a:solidFill>
              </a:rPr>
              <a:t>Micro:</a:t>
            </a:r>
            <a:endParaRPr dirty="0"/>
          </a:p>
        </p:txBody>
      </p:sp>
      <p:sp>
        <p:nvSpPr>
          <p:cNvPr id="282" name="Google Shape;282;p27"/>
          <p:cNvSpPr txBox="1">
            <a:spLocks noGrp="1"/>
          </p:cNvSpPr>
          <p:nvPr>
            <p:ph type="body" idx="1"/>
          </p:nvPr>
        </p:nvSpPr>
        <p:spPr>
          <a:xfrm>
            <a:off x="922000" y="1836775"/>
            <a:ext cx="4369200" cy="23661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Char char="●"/>
            </a:pPr>
            <a:r>
              <a:rPr lang="en-US" dirty="0"/>
              <a:t>If Dai is trading below $1: Vault owners can acquire Dai at a discount to pay back their debt.</a:t>
            </a:r>
          </a:p>
          <a:p>
            <a:r>
              <a:rPr lang="en-US" dirty="0"/>
              <a:t>If Dai is trading above $1: Vault owners are incentivized to generate Dai to take advantage of boosted purchasing power.</a:t>
            </a:r>
          </a:p>
          <a:p>
            <a:pPr marL="457200" lvl="0" indent="-342900" algn="l" rtl="0">
              <a:spcBef>
                <a:spcPts val="600"/>
              </a:spcBef>
              <a:spcAft>
                <a:spcPts val="0"/>
              </a:spcAft>
              <a:buSzPts val="1800"/>
              <a:buChar char="●"/>
            </a:pPr>
            <a:endParaRPr dirty="0"/>
          </a:p>
        </p:txBody>
      </p:sp>
      <p:sp>
        <p:nvSpPr>
          <p:cNvPr id="283" name="Google Shape;283;p27"/>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grpSp>
        <p:nvGrpSpPr>
          <p:cNvPr id="284" name="Google Shape;284;p27"/>
          <p:cNvGrpSpPr/>
          <p:nvPr/>
        </p:nvGrpSpPr>
        <p:grpSpPr>
          <a:xfrm>
            <a:off x="8119638" y="225980"/>
            <a:ext cx="539546" cy="879605"/>
            <a:chOff x="6730350" y="2315900"/>
            <a:chExt cx="257700" cy="420100"/>
          </a:xfrm>
        </p:grpSpPr>
        <p:sp>
          <p:nvSpPr>
            <p:cNvPr id="285" name="Google Shape;285;p27"/>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0" name="Google Shape;290;p27"/>
          <p:cNvPicPr preferRelativeResize="0"/>
          <p:nvPr/>
        </p:nvPicPr>
        <p:blipFill>
          <a:blip r:embed="rId3">
            <a:alphaModFix/>
          </a:blip>
          <a:stretch>
            <a:fillRect/>
          </a:stretch>
        </p:blipFill>
        <p:spPr>
          <a:xfrm>
            <a:off x="5291200" y="1706575"/>
            <a:ext cx="3375912" cy="2626500"/>
          </a:xfrm>
          <a:prstGeom prst="rect">
            <a:avLst/>
          </a:prstGeom>
          <a:noFill/>
          <a:ln>
            <a:noFill/>
          </a:ln>
        </p:spPr>
      </p:pic>
    </p:spTree>
    <p:extLst>
      <p:ext uri="{BB962C8B-B14F-4D97-AF65-F5344CB8AC3E}">
        <p14:creationId xmlns:p14="http://schemas.microsoft.com/office/powerpoint/2010/main" val="1012501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7"/>
          <p:cNvSpPr txBox="1">
            <a:spLocks noGrp="1"/>
          </p:cNvSpPr>
          <p:nvPr>
            <p:ph type="title"/>
          </p:nvPr>
        </p:nvSpPr>
        <p:spPr>
          <a:xfrm>
            <a:off x="922000" y="533246"/>
            <a:ext cx="6866100" cy="95390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a:t>
            </a:r>
            <a:r>
              <a:rPr lang="en" dirty="0">
                <a:solidFill>
                  <a:srgbClr val="FFB600"/>
                </a:solidFill>
              </a:rPr>
              <a:t>peg? </a:t>
            </a:r>
            <a:r>
              <a:rPr lang="en-US" dirty="0">
                <a:solidFill>
                  <a:srgbClr val="FFB600"/>
                </a:solidFill>
              </a:rPr>
              <a:t>Macro:</a:t>
            </a:r>
            <a:endParaRPr dirty="0"/>
          </a:p>
        </p:txBody>
      </p:sp>
      <p:sp>
        <p:nvSpPr>
          <p:cNvPr id="282" name="Google Shape;282;p27"/>
          <p:cNvSpPr txBox="1">
            <a:spLocks noGrp="1"/>
          </p:cNvSpPr>
          <p:nvPr>
            <p:ph type="body" idx="1"/>
          </p:nvPr>
        </p:nvSpPr>
        <p:spPr>
          <a:xfrm>
            <a:off x="922000" y="1613772"/>
            <a:ext cx="4369200" cy="2996482"/>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Char char="●"/>
            </a:pPr>
            <a:r>
              <a:rPr lang="en-US" dirty="0"/>
              <a:t>If Dai is trading below $1: Governance increases demand by raising the </a:t>
            </a:r>
            <a:r>
              <a:rPr lang="en-US" dirty="0" err="1"/>
              <a:t>DSR</a:t>
            </a:r>
            <a:r>
              <a:rPr lang="en-US" dirty="0"/>
              <a:t>.</a:t>
            </a:r>
            <a:br>
              <a:rPr lang="en-US" dirty="0"/>
            </a:br>
            <a:r>
              <a:rPr lang="en-US" dirty="0"/>
              <a:t>Governance decreases supply by raising Stability Fees.</a:t>
            </a:r>
          </a:p>
          <a:p>
            <a:pPr lvl="0"/>
            <a:r>
              <a:rPr lang="en-US" dirty="0"/>
              <a:t>If Dai is trading above $1: </a:t>
            </a:r>
            <a:br>
              <a:rPr lang="en-US" dirty="0"/>
            </a:br>
            <a:r>
              <a:rPr lang="en-US" dirty="0"/>
              <a:t>Governance decreases demand by lowing the </a:t>
            </a:r>
            <a:r>
              <a:rPr lang="en-US" dirty="0" err="1"/>
              <a:t>DSR</a:t>
            </a:r>
            <a:r>
              <a:rPr lang="en-US" dirty="0"/>
              <a:t>.</a:t>
            </a:r>
            <a:br>
              <a:rPr lang="en-US" dirty="0"/>
            </a:br>
            <a:r>
              <a:rPr lang="en-US" dirty="0"/>
              <a:t>Governance increases supply by lowering Stability Fees.</a:t>
            </a:r>
          </a:p>
        </p:txBody>
      </p:sp>
      <p:sp>
        <p:nvSpPr>
          <p:cNvPr id="283" name="Google Shape;283;p27"/>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grpSp>
        <p:nvGrpSpPr>
          <p:cNvPr id="284" name="Google Shape;284;p27"/>
          <p:cNvGrpSpPr/>
          <p:nvPr/>
        </p:nvGrpSpPr>
        <p:grpSpPr>
          <a:xfrm>
            <a:off x="8119638" y="225980"/>
            <a:ext cx="539546" cy="879605"/>
            <a:chOff x="6730350" y="2315900"/>
            <a:chExt cx="257700" cy="420100"/>
          </a:xfrm>
        </p:grpSpPr>
        <p:sp>
          <p:nvSpPr>
            <p:cNvPr id="285" name="Google Shape;285;p27"/>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0" name="Google Shape;290;p27"/>
          <p:cNvPicPr preferRelativeResize="0"/>
          <p:nvPr/>
        </p:nvPicPr>
        <p:blipFill>
          <a:blip r:embed="rId3">
            <a:alphaModFix/>
          </a:blip>
          <a:stretch>
            <a:fillRect/>
          </a:stretch>
        </p:blipFill>
        <p:spPr>
          <a:xfrm>
            <a:off x="5291200" y="1706575"/>
            <a:ext cx="3375912" cy="2626500"/>
          </a:xfrm>
          <a:prstGeom prst="rect">
            <a:avLst/>
          </a:prstGeom>
          <a:noFill/>
          <a:ln>
            <a:noFill/>
          </a:ln>
        </p:spPr>
      </p:pic>
    </p:spTree>
    <p:extLst>
      <p:ext uri="{BB962C8B-B14F-4D97-AF65-F5344CB8AC3E}">
        <p14:creationId xmlns:p14="http://schemas.microsoft.com/office/powerpoint/2010/main" val="22827814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29"/>
          <p:cNvSpPr txBox="1">
            <a:spLocks noGrp="1"/>
          </p:cNvSpPr>
          <p:nvPr>
            <p:ph type="title"/>
          </p:nvPr>
        </p:nvSpPr>
        <p:spPr>
          <a:xfrm>
            <a:off x="922000" y="541312"/>
            <a:ext cx="68661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a:t>
            </a:r>
            <a:r>
              <a:rPr lang="en" dirty="0">
                <a:solidFill>
                  <a:srgbClr val="FFB600"/>
                </a:solidFill>
              </a:rPr>
              <a:t>peg? </a:t>
            </a:r>
            <a:r>
              <a:rPr lang="en-US" dirty="0">
                <a:solidFill>
                  <a:srgbClr val="FFB600"/>
                </a:solidFill>
              </a:rPr>
              <a:t>Who</a:t>
            </a:r>
            <a:endParaRPr dirty="0"/>
          </a:p>
        </p:txBody>
      </p:sp>
      <p:sp>
        <p:nvSpPr>
          <p:cNvPr id="310" name="Google Shape;310;p29"/>
          <p:cNvSpPr txBox="1">
            <a:spLocks noGrp="1"/>
          </p:cNvSpPr>
          <p:nvPr>
            <p:ph type="body" idx="1"/>
          </p:nvPr>
        </p:nvSpPr>
        <p:spPr>
          <a:xfrm>
            <a:off x="922000" y="1735216"/>
            <a:ext cx="3805200" cy="2585575"/>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Char char="●"/>
            </a:pPr>
            <a:r>
              <a:rPr lang="en" dirty="0"/>
              <a:t>Governance discussions &amp; DAO votes determine adjustments in these rates.</a:t>
            </a:r>
          </a:p>
          <a:p>
            <a:pPr marL="457200" lvl="0" indent="-342900" algn="l" rtl="0">
              <a:spcBef>
                <a:spcPts val="600"/>
              </a:spcBef>
              <a:spcAft>
                <a:spcPts val="0"/>
              </a:spcAft>
              <a:buSzPts val="1800"/>
              <a:buChar char="●"/>
            </a:pPr>
            <a:r>
              <a:rPr lang="en" dirty="0"/>
              <a:t>Risk Teams make recommendations.</a:t>
            </a:r>
          </a:p>
          <a:p>
            <a:pPr marL="457200" lvl="0" indent="-342900" algn="l" rtl="0">
              <a:spcBef>
                <a:spcPts val="600"/>
              </a:spcBef>
              <a:spcAft>
                <a:spcPts val="0"/>
              </a:spcAft>
              <a:buSzPts val="1800"/>
              <a:buChar char="●"/>
            </a:pPr>
            <a:r>
              <a:rPr lang="en" dirty="0"/>
              <a:t>Public data dashboards are available to help voters make decisions.</a:t>
            </a:r>
            <a:endParaRPr dirty="0"/>
          </a:p>
        </p:txBody>
      </p:sp>
      <p:sp>
        <p:nvSpPr>
          <p:cNvPr id="311" name="Google Shape;311;p29"/>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grpSp>
        <p:nvGrpSpPr>
          <p:cNvPr id="312" name="Google Shape;312;p29"/>
          <p:cNvGrpSpPr/>
          <p:nvPr/>
        </p:nvGrpSpPr>
        <p:grpSpPr>
          <a:xfrm>
            <a:off x="8119638" y="225980"/>
            <a:ext cx="539546" cy="879605"/>
            <a:chOff x="6730350" y="2315900"/>
            <a:chExt cx="257700" cy="420100"/>
          </a:xfrm>
        </p:grpSpPr>
        <p:sp>
          <p:nvSpPr>
            <p:cNvPr id="313" name="Google Shape;313;p29"/>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9"/>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9"/>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9"/>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8" name="Google Shape;318;p29"/>
          <p:cNvPicPr preferRelativeResize="0"/>
          <p:nvPr/>
        </p:nvPicPr>
        <p:blipFill>
          <a:blip r:embed="rId3">
            <a:alphaModFix/>
          </a:blip>
          <a:stretch>
            <a:fillRect/>
          </a:stretch>
        </p:blipFill>
        <p:spPr>
          <a:xfrm>
            <a:off x="4924417" y="1632111"/>
            <a:ext cx="3572400" cy="187927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0">
                                            <p:txEl>
                                              <p:pRg st="0" end="0"/>
                                            </p:txEl>
                                          </p:spTgt>
                                        </p:tgtEl>
                                        <p:attrNameLst>
                                          <p:attrName>style.visibility</p:attrName>
                                        </p:attrNameLst>
                                      </p:cBhvr>
                                      <p:to>
                                        <p:strVal val="visible"/>
                                      </p:to>
                                    </p:set>
                                    <p:animEffect transition="in" filter="fade">
                                      <p:cBhvr>
                                        <p:cTn id="7" dur="1"/>
                                        <p:tgtEl>
                                          <p:spTgt spid="3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0">
                                            <p:txEl>
                                              <p:pRg st="1" end="1"/>
                                            </p:txEl>
                                          </p:spTgt>
                                        </p:tgtEl>
                                        <p:attrNameLst>
                                          <p:attrName>style.visibility</p:attrName>
                                        </p:attrNameLst>
                                      </p:cBhvr>
                                      <p:to>
                                        <p:strVal val="visible"/>
                                      </p:to>
                                    </p:set>
                                    <p:animEffect transition="in" filter="fade">
                                      <p:cBhvr>
                                        <p:cTn id="12" dur="1"/>
                                        <p:tgtEl>
                                          <p:spTgt spid="3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10">
                                            <p:txEl>
                                              <p:pRg st="2" end="2"/>
                                            </p:txEl>
                                          </p:spTgt>
                                        </p:tgtEl>
                                        <p:attrNameLst>
                                          <p:attrName>style.visibility</p:attrName>
                                        </p:attrNameLst>
                                      </p:cBhvr>
                                      <p:to>
                                        <p:strVal val="visible"/>
                                      </p:to>
                                    </p:set>
                                    <p:animEffect transition="in" filter="fade">
                                      <p:cBhvr>
                                        <p:cTn id="17" dur="1"/>
                                        <p:tgtEl>
                                          <p:spTgt spid="3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p:nvPr/>
        </p:nvSpPr>
        <p:spPr>
          <a:xfrm>
            <a:off x="1553400" y="879838"/>
            <a:ext cx="6037200" cy="16164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txBox="1">
            <a:spLocks noGrp="1"/>
          </p:cNvSpPr>
          <p:nvPr>
            <p:ph type="ctrTitle"/>
          </p:nvPr>
        </p:nvSpPr>
        <p:spPr>
          <a:xfrm>
            <a:off x="533400" y="3439613"/>
            <a:ext cx="7772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434343"/>
                </a:solidFill>
              </a:rPr>
              <a:t>DAI </a:t>
            </a:r>
            <a:r>
              <a:rPr lang="en"/>
              <a:t>Explainer</a:t>
            </a:r>
            <a:endParaRPr/>
          </a:p>
        </p:txBody>
      </p:sp>
      <p:grpSp>
        <p:nvGrpSpPr>
          <p:cNvPr id="69" name="Google Shape;69;p13"/>
          <p:cNvGrpSpPr/>
          <p:nvPr/>
        </p:nvGrpSpPr>
        <p:grpSpPr>
          <a:xfrm rot="2700000">
            <a:off x="7812311" y="-64167"/>
            <a:ext cx="896246" cy="896297"/>
            <a:chOff x="570875" y="4322250"/>
            <a:chExt cx="443300" cy="443325"/>
          </a:xfrm>
        </p:grpSpPr>
        <p:sp>
          <p:nvSpPr>
            <p:cNvPr id="70" name="Google Shape;70;p13"/>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4" name="Google Shape;74;p13"/>
          <p:cNvPicPr preferRelativeResize="0"/>
          <p:nvPr/>
        </p:nvPicPr>
        <p:blipFill>
          <a:blip r:embed="rId3">
            <a:alphaModFix/>
          </a:blip>
          <a:stretch>
            <a:fillRect/>
          </a:stretch>
        </p:blipFill>
        <p:spPr>
          <a:xfrm>
            <a:off x="4343900" y="1054275"/>
            <a:ext cx="1267525" cy="1267525"/>
          </a:xfrm>
          <a:prstGeom prst="rect">
            <a:avLst/>
          </a:prstGeom>
          <a:noFill/>
          <a:ln>
            <a:noFill/>
          </a:ln>
        </p:spPr>
      </p:pic>
      <p:pic>
        <p:nvPicPr>
          <p:cNvPr id="75" name="Google Shape;75;p13"/>
          <p:cNvPicPr preferRelativeResize="0"/>
          <p:nvPr/>
        </p:nvPicPr>
        <p:blipFill>
          <a:blip r:embed="rId4">
            <a:alphaModFix/>
          </a:blip>
          <a:stretch>
            <a:fillRect/>
          </a:stretch>
        </p:blipFill>
        <p:spPr>
          <a:xfrm>
            <a:off x="5932350" y="1054275"/>
            <a:ext cx="1267524" cy="1267526"/>
          </a:xfrm>
          <a:prstGeom prst="rect">
            <a:avLst/>
          </a:prstGeom>
          <a:noFill/>
          <a:ln>
            <a:noFill/>
          </a:ln>
        </p:spPr>
      </p:pic>
      <p:sp>
        <p:nvSpPr>
          <p:cNvPr id="76" name="Google Shape;76;p13"/>
          <p:cNvSpPr txBox="1"/>
          <p:nvPr/>
        </p:nvSpPr>
        <p:spPr>
          <a:xfrm>
            <a:off x="3178563" y="964600"/>
            <a:ext cx="1032900" cy="126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a:latin typeface="Raleway Light"/>
                <a:ea typeface="Raleway Light"/>
                <a:cs typeface="Raleway Light"/>
                <a:sym typeface="Raleway Light"/>
              </a:rPr>
              <a:t>✊</a:t>
            </a:r>
            <a:endParaRPr sz="7200">
              <a:latin typeface="Raleway Light"/>
              <a:ea typeface="Raleway Light"/>
              <a:cs typeface="Raleway Light"/>
              <a:sym typeface="Raleway Light"/>
            </a:endParaRPr>
          </a:p>
        </p:txBody>
      </p:sp>
      <p:pic>
        <p:nvPicPr>
          <p:cNvPr id="77" name="Google Shape;77;p13" descr="*Check out my channel! http://www.bit.ly/SubAlfieJDR&#10;&#10;*Andrew Applepie - I'm So&#10;&#10;Artist Soundcloud: https://soundcloud.com/andrewapplepie&#10;Artist Bandcamp: https://andrewapplepie.bandcamp.com/&#10;&#10;Check out our website!: http://www.xeritune.com&#10;&#10;*Yes, this is the song used in Casey Neistat's Video.&#10;&#10;Video name: Boosted Board 2 HIGH SPEED TEST" title="Andrew Applepie - I'm So">
            <a:hlinkClick r:id="rId5"/>
          </p:cNvPr>
          <p:cNvPicPr preferRelativeResize="0"/>
          <p:nvPr/>
        </p:nvPicPr>
        <p:blipFill>
          <a:blip r:embed="rId6">
            <a:alphaModFix/>
          </a:blip>
          <a:stretch>
            <a:fillRect/>
          </a:stretch>
        </p:blipFill>
        <p:spPr>
          <a:xfrm>
            <a:off x="7984175" y="4273650"/>
            <a:ext cx="1159825" cy="869861"/>
          </a:xfrm>
          <a:prstGeom prst="rect">
            <a:avLst/>
          </a:prstGeom>
          <a:noFill/>
          <a:ln>
            <a:noFill/>
          </a:ln>
        </p:spPr>
      </p:pic>
      <p:pic>
        <p:nvPicPr>
          <p:cNvPr id="78" name="Google Shape;78;p13"/>
          <p:cNvPicPr preferRelativeResize="0"/>
          <p:nvPr/>
        </p:nvPicPr>
        <p:blipFill>
          <a:blip r:embed="rId7">
            <a:alphaModFix/>
          </a:blip>
          <a:stretch>
            <a:fillRect/>
          </a:stretch>
        </p:blipFill>
        <p:spPr>
          <a:xfrm>
            <a:off x="1886325" y="1108150"/>
            <a:ext cx="1159823" cy="11598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0"/>
          <p:cNvSpPr txBox="1">
            <a:spLocks noGrp="1"/>
          </p:cNvSpPr>
          <p:nvPr>
            <p:ph type="title"/>
          </p:nvPr>
        </p:nvSpPr>
        <p:spPr>
          <a:xfrm>
            <a:off x="922000" y="891775"/>
            <a:ext cx="75264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Pause for Questions</a:t>
            </a:r>
            <a:endParaRPr dirty="0"/>
          </a:p>
        </p:txBody>
      </p:sp>
      <p:sp>
        <p:nvSpPr>
          <p:cNvPr id="324" name="Google Shape;324;p30"/>
          <p:cNvSpPr txBox="1">
            <a:spLocks noGrp="1"/>
          </p:cNvSpPr>
          <p:nvPr>
            <p:ph type="body" idx="1"/>
          </p:nvPr>
        </p:nvSpPr>
        <p:spPr>
          <a:xfrm>
            <a:off x="922000" y="1885950"/>
            <a:ext cx="6855424" cy="2704350"/>
          </a:xfrm>
          <a:prstGeom prst="rect">
            <a:avLst/>
          </a:prstGeom>
        </p:spPr>
        <p:txBody>
          <a:bodyPr spcFirstLastPara="1" wrap="square" lIns="91425" tIns="91425" rIns="91425" bIns="91425" anchor="t" anchorCtr="0">
            <a:noAutofit/>
          </a:bodyPr>
          <a:lstStyle/>
          <a:p>
            <a:pPr marL="114300" lvl="0" indent="0">
              <a:buNone/>
            </a:pPr>
            <a:r>
              <a:rPr lang="en-US" sz="1400" dirty="0"/>
              <a:t>Own a musket for home defense, since that's what the founding fathers intended. Four ruffians break into my house. "What the devil?" As I grab my powdered wig and Kentucky rifle. Blow a golf ball sized hole through the first man, he's dead on the spot. Draw my pistol on the second man, miss him entirely because it's smoothbore and nails the neighbors dog. I have to resort to the cannon mounted at the top of the stairs loaded with grape shot, "Tally ho lads" the grape shot shreds two men in the blast, the sound and extra shrapnel set off car alarms. Fix bayonet and charge the last terrified rapscallion. He Bleeds out waiting on the police to arrive since triangular bayonet wounds are impossible to stitch up. Just as the founding fathers intended. </a:t>
            </a:r>
          </a:p>
          <a:p>
            <a:pPr marL="114300" lvl="0" indent="0">
              <a:buNone/>
            </a:pPr>
            <a:r>
              <a:rPr lang="en-US" sz="1400" i="1" dirty="0"/>
              <a:t>(copypasta for the bored)</a:t>
            </a:r>
            <a:endParaRPr sz="1400" i="1" dirty="0"/>
          </a:p>
        </p:txBody>
      </p:sp>
      <p:sp>
        <p:nvSpPr>
          <p:cNvPr id="325" name="Google Shape;325;p30"/>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20</a:t>
            </a:fld>
            <a:endParaRPr/>
          </a:p>
        </p:txBody>
      </p:sp>
      <p:grpSp>
        <p:nvGrpSpPr>
          <p:cNvPr id="326" name="Google Shape;326;p30"/>
          <p:cNvGrpSpPr/>
          <p:nvPr/>
        </p:nvGrpSpPr>
        <p:grpSpPr>
          <a:xfrm>
            <a:off x="8119638" y="225980"/>
            <a:ext cx="539546" cy="879605"/>
            <a:chOff x="6730350" y="2315900"/>
            <a:chExt cx="257700" cy="420100"/>
          </a:xfrm>
        </p:grpSpPr>
        <p:sp>
          <p:nvSpPr>
            <p:cNvPr id="327" name="Google Shape;327;p30"/>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4">
                                            <p:txEl>
                                              <p:pRg st="0" end="0"/>
                                            </p:txEl>
                                          </p:spTgt>
                                        </p:tgtEl>
                                        <p:attrNameLst>
                                          <p:attrName>style.visibility</p:attrName>
                                        </p:attrNameLst>
                                      </p:cBhvr>
                                      <p:to>
                                        <p:strVal val="visible"/>
                                      </p:to>
                                    </p:set>
                                    <p:animEffect transition="in" filter="fade">
                                      <p:cBhvr>
                                        <p:cTn id="7" dur="1"/>
                                        <p:tgtEl>
                                          <p:spTgt spid="32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4">
                                            <p:txEl>
                                              <p:pRg st="1" end="1"/>
                                            </p:txEl>
                                          </p:spTgt>
                                        </p:tgtEl>
                                        <p:attrNameLst>
                                          <p:attrName>style.visibility</p:attrName>
                                        </p:attrNameLst>
                                      </p:cBhvr>
                                      <p:to>
                                        <p:strVal val="visible"/>
                                      </p:to>
                                    </p:set>
                                    <p:animEffect transition="in" filter="fade">
                                      <p:cBhvr>
                                        <p:cTn id="12" dur="1"/>
                                        <p:tgtEl>
                                          <p:spTgt spid="32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pic>
        <p:nvPicPr>
          <p:cNvPr id="376" name="Google Shape;376;p34"/>
          <p:cNvPicPr preferRelativeResize="0"/>
          <p:nvPr/>
        </p:nvPicPr>
        <p:blipFill>
          <a:blip r:embed="rId3">
            <a:alphaModFix/>
          </a:blip>
          <a:stretch>
            <a:fillRect/>
          </a:stretch>
        </p:blipFill>
        <p:spPr>
          <a:xfrm>
            <a:off x="914400" y="1749175"/>
            <a:ext cx="7315200" cy="2914650"/>
          </a:xfrm>
          <a:prstGeom prst="rect">
            <a:avLst/>
          </a:prstGeom>
          <a:noFill/>
          <a:ln>
            <a:noFill/>
          </a:ln>
        </p:spPr>
      </p:pic>
      <p:sp>
        <p:nvSpPr>
          <p:cNvPr id="377" name="Google Shape;377;p34"/>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Is DAI </a:t>
            </a:r>
            <a:r>
              <a:rPr lang="en" dirty="0">
                <a:solidFill>
                  <a:srgbClr val="FFB600"/>
                </a:solidFill>
              </a:rPr>
              <a:t>Working?</a:t>
            </a:r>
            <a:endParaRPr dirty="0"/>
          </a:p>
        </p:txBody>
      </p:sp>
      <p:sp>
        <p:nvSpPr>
          <p:cNvPr id="378" name="Google Shape;378;p34"/>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21</a:t>
            </a:fld>
            <a:endParaRPr/>
          </a:p>
        </p:txBody>
      </p:sp>
      <p:grpSp>
        <p:nvGrpSpPr>
          <p:cNvPr id="379" name="Google Shape;379;p34"/>
          <p:cNvGrpSpPr/>
          <p:nvPr/>
        </p:nvGrpSpPr>
        <p:grpSpPr>
          <a:xfrm>
            <a:off x="8119638" y="225980"/>
            <a:ext cx="539546" cy="879605"/>
            <a:chOff x="6730350" y="2315900"/>
            <a:chExt cx="257700" cy="420100"/>
          </a:xfrm>
        </p:grpSpPr>
        <p:sp>
          <p:nvSpPr>
            <p:cNvPr id="380" name="Google Shape;380;p34"/>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4"/>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4"/>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4"/>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34"/>
          <p:cNvSpPr txBox="1"/>
          <p:nvPr/>
        </p:nvSpPr>
        <p:spPr>
          <a:xfrm>
            <a:off x="3857800" y="3459350"/>
            <a:ext cx="2083200" cy="46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Raleway"/>
                <a:ea typeface="Raleway"/>
                <a:cs typeface="Raleway"/>
                <a:sym typeface="Raleway"/>
              </a:rPr>
              <a:t>Average Price: .9897</a:t>
            </a:r>
            <a:br>
              <a:rPr lang="en" b="1">
                <a:latin typeface="Raleway"/>
                <a:ea typeface="Raleway"/>
                <a:cs typeface="Raleway"/>
                <a:sym typeface="Raleway"/>
              </a:rPr>
            </a:br>
            <a:br>
              <a:rPr lang="en" b="1">
                <a:latin typeface="Raleway"/>
                <a:ea typeface="Raleway"/>
                <a:cs typeface="Raleway"/>
                <a:sym typeface="Raleway"/>
              </a:rPr>
            </a:br>
            <a:endParaRPr b="1">
              <a:latin typeface="Raleway"/>
              <a:ea typeface="Raleway"/>
              <a:cs typeface="Raleway"/>
              <a:sym typeface="Raleway"/>
            </a:endParaRPr>
          </a:p>
        </p:txBody>
      </p:sp>
      <p:sp>
        <p:nvSpPr>
          <p:cNvPr id="386" name="Google Shape;386;p34"/>
          <p:cNvSpPr txBox="1"/>
          <p:nvPr/>
        </p:nvSpPr>
        <p:spPr>
          <a:xfrm>
            <a:off x="6246775" y="4740975"/>
            <a:ext cx="2778600" cy="46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aleway Light"/>
                <a:ea typeface="Raleway Light"/>
                <a:cs typeface="Raleway Light"/>
                <a:sym typeface="Raleway Light"/>
              </a:rPr>
              <a:t>Data Source: CoinGecko</a:t>
            </a:r>
            <a:endParaRPr>
              <a:latin typeface="Raleway Light"/>
              <a:ea typeface="Raleway Light"/>
              <a:cs typeface="Raleway Light"/>
              <a:sym typeface="Raleway Light"/>
            </a:endParaRPr>
          </a:p>
        </p:txBody>
      </p:sp>
      <p:cxnSp>
        <p:nvCxnSpPr>
          <p:cNvPr id="387" name="Google Shape;387;p34"/>
          <p:cNvCxnSpPr/>
          <p:nvPr/>
        </p:nvCxnSpPr>
        <p:spPr>
          <a:xfrm>
            <a:off x="1128925" y="2476300"/>
            <a:ext cx="7426800" cy="0"/>
          </a:xfrm>
          <a:prstGeom prst="straightConnector1">
            <a:avLst/>
          </a:prstGeom>
          <a:noFill/>
          <a:ln w="9525" cap="flat" cmpd="sng">
            <a:solidFill>
              <a:srgbClr val="00FF00"/>
            </a:solidFill>
            <a:prstDash val="solid"/>
            <a:round/>
            <a:headEnd type="none" w="med" len="med"/>
            <a:tailEnd type="none" w="med" len="med"/>
          </a:ln>
        </p:spPr>
      </p:cxnSp>
      <p:sp>
        <p:nvSpPr>
          <p:cNvPr id="388" name="Google Shape;388;p34"/>
          <p:cNvSpPr txBox="1"/>
          <p:nvPr/>
        </p:nvSpPr>
        <p:spPr>
          <a:xfrm>
            <a:off x="8229600" y="1981725"/>
            <a:ext cx="672900" cy="67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FF00"/>
                </a:solidFill>
                <a:latin typeface="Raleway"/>
                <a:ea typeface="Raleway"/>
                <a:cs typeface="Raleway"/>
                <a:sym typeface="Raleway"/>
              </a:rPr>
              <a:t>$1</a:t>
            </a:r>
            <a:endParaRPr sz="2400" b="1">
              <a:solidFill>
                <a:srgbClr val="00FF00"/>
              </a:solidFill>
              <a:latin typeface="Raleway"/>
              <a:ea typeface="Raleway"/>
              <a:cs typeface="Raleway"/>
              <a:sym typeface="Raleway"/>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pic>
        <p:nvPicPr>
          <p:cNvPr id="393" name="Google Shape;393;p35"/>
          <p:cNvPicPr preferRelativeResize="0"/>
          <p:nvPr/>
        </p:nvPicPr>
        <p:blipFill>
          <a:blip r:embed="rId3">
            <a:alphaModFix/>
          </a:blip>
          <a:stretch>
            <a:fillRect/>
          </a:stretch>
        </p:blipFill>
        <p:spPr>
          <a:xfrm>
            <a:off x="896913" y="1787550"/>
            <a:ext cx="7350175" cy="2915061"/>
          </a:xfrm>
          <a:prstGeom prst="rect">
            <a:avLst/>
          </a:prstGeom>
          <a:noFill/>
          <a:ln>
            <a:noFill/>
          </a:ln>
        </p:spPr>
      </p:pic>
      <p:sp>
        <p:nvSpPr>
          <p:cNvPr id="394" name="Google Shape;394;p35"/>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DAI </a:t>
            </a:r>
            <a:r>
              <a:rPr lang="en">
                <a:solidFill>
                  <a:srgbClr val="FFB600"/>
                </a:solidFill>
              </a:rPr>
              <a:t>Working?</a:t>
            </a:r>
            <a:endParaRPr/>
          </a:p>
        </p:txBody>
      </p:sp>
      <p:grpSp>
        <p:nvGrpSpPr>
          <p:cNvPr id="395" name="Google Shape;395;p35"/>
          <p:cNvGrpSpPr/>
          <p:nvPr/>
        </p:nvGrpSpPr>
        <p:grpSpPr>
          <a:xfrm>
            <a:off x="8119638" y="225980"/>
            <a:ext cx="539546" cy="879605"/>
            <a:chOff x="6730350" y="2315900"/>
            <a:chExt cx="257700" cy="420100"/>
          </a:xfrm>
        </p:grpSpPr>
        <p:sp>
          <p:nvSpPr>
            <p:cNvPr id="396" name="Google Shape;396;p35"/>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5"/>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5"/>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5"/>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5"/>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5"/>
          <p:cNvSpPr txBox="1"/>
          <p:nvPr/>
        </p:nvSpPr>
        <p:spPr>
          <a:xfrm>
            <a:off x="6028725" y="4740975"/>
            <a:ext cx="2996700" cy="46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aleway Light"/>
                <a:ea typeface="Raleway Light"/>
                <a:cs typeface="Raleway Light"/>
                <a:sym typeface="Raleway Light"/>
              </a:rPr>
              <a:t>Data Source: CoinGecko</a:t>
            </a:r>
            <a:endParaRPr>
              <a:latin typeface="Raleway Light"/>
              <a:ea typeface="Raleway Light"/>
              <a:cs typeface="Raleway Light"/>
              <a:sym typeface="Raleway Light"/>
            </a:endParaRPr>
          </a:p>
        </p:txBody>
      </p:sp>
      <p:sp>
        <p:nvSpPr>
          <p:cNvPr id="402" name="Google Shape;402;p35"/>
          <p:cNvSpPr txBox="1"/>
          <p:nvPr/>
        </p:nvSpPr>
        <p:spPr>
          <a:xfrm>
            <a:off x="2777725" y="2482450"/>
            <a:ext cx="2083200" cy="46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Raleway"/>
                <a:ea typeface="Raleway"/>
                <a:cs typeface="Raleway"/>
                <a:sym typeface="Raleway"/>
              </a:rPr>
              <a:t>Around 120mm now</a:t>
            </a:r>
            <a:endParaRPr b="1">
              <a:latin typeface="Raleway"/>
              <a:ea typeface="Raleway"/>
              <a:cs typeface="Raleway"/>
              <a:sym typeface="Raleway"/>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29"/>
          <p:cNvSpPr txBox="1">
            <a:spLocks noGrp="1"/>
          </p:cNvSpPr>
          <p:nvPr>
            <p:ph type="title"/>
          </p:nvPr>
        </p:nvSpPr>
        <p:spPr>
          <a:xfrm>
            <a:off x="647182" y="531548"/>
            <a:ext cx="7464813" cy="1066139"/>
          </a:xfrm>
          <a:prstGeom prst="rect">
            <a:avLst/>
          </a:prstGeom>
        </p:spPr>
        <p:txBody>
          <a:bodyPr spcFirstLastPara="1" wrap="square" lIns="91425" tIns="91425" rIns="91425" bIns="91425" anchor="t" anchorCtr="0">
            <a:noAutofit/>
          </a:bodyPr>
          <a:lstStyle/>
          <a:p>
            <a:pPr lvl="0"/>
            <a:r>
              <a:rPr lang="en-US" sz="4000" dirty="0"/>
              <a:t>Join us in building </a:t>
            </a:r>
            <a:r>
              <a:rPr lang="en-US" sz="4000" dirty="0" err="1">
                <a:solidFill>
                  <a:srgbClr val="FFB600"/>
                </a:solidFill>
              </a:rPr>
              <a:t>MakerDAO</a:t>
            </a:r>
            <a:endParaRPr sz="4000" dirty="0"/>
          </a:p>
        </p:txBody>
      </p:sp>
      <p:sp>
        <p:nvSpPr>
          <p:cNvPr id="311" name="Google Shape;311;p29"/>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23</a:t>
            </a:fld>
            <a:endParaRPr/>
          </a:p>
        </p:txBody>
      </p:sp>
      <p:grpSp>
        <p:nvGrpSpPr>
          <p:cNvPr id="312" name="Google Shape;312;p29"/>
          <p:cNvGrpSpPr/>
          <p:nvPr/>
        </p:nvGrpSpPr>
        <p:grpSpPr>
          <a:xfrm>
            <a:off x="8119638" y="225980"/>
            <a:ext cx="539546" cy="879605"/>
            <a:chOff x="6730350" y="2315900"/>
            <a:chExt cx="257700" cy="420100"/>
          </a:xfrm>
        </p:grpSpPr>
        <p:sp>
          <p:nvSpPr>
            <p:cNvPr id="313" name="Google Shape;313;p29"/>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9"/>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9"/>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9"/>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317;p37">
            <a:extLst>
              <a:ext uri="{FF2B5EF4-FFF2-40B4-BE49-F238E27FC236}">
                <a16:creationId xmlns:a16="http://schemas.microsoft.com/office/drawing/2014/main" id="{2507D366-1EDB-4596-AADA-452B97ABE157}"/>
              </a:ext>
            </a:extLst>
          </p:cNvPr>
          <p:cNvSpPr txBox="1">
            <a:spLocks noGrp="1"/>
          </p:cNvSpPr>
          <p:nvPr>
            <p:ph type="body" idx="1"/>
          </p:nvPr>
        </p:nvSpPr>
        <p:spPr>
          <a:xfrm>
            <a:off x="558931" y="2280863"/>
            <a:ext cx="7641313" cy="258603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solidFill>
                  <a:schemeClr val="tx1"/>
                </a:solidFill>
                <a:latin typeface="Helvetica Neue"/>
                <a:ea typeface="Helvetica Neue"/>
                <a:cs typeface="Helvetica Neue"/>
                <a:sym typeface="Helvetica Neue"/>
              </a:rPr>
              <a:t>chat.makerdao.com</a:t>
            </a:r>
            <a:endParaRPr sz="3200" dirty="0">
              <a:solidFill>
                <a:schemeClr val="tx1"/>
              </a:solidFill>
              <a:latin typeface="Helvetica Neue"/>
              <a:ea typeface="Helvetica Neue"/>
              <a:cs typeface="Helvetica Neue"/>
              <a:sym typeface="Helvetica Neue"/>
            </a:endParaRPr>
          </a:p>
          <a:p>
            <a:pPr marL="0" lvl="0" indent="0" algn="l" rtl="0">
              <a:spcBef>
                <a:spcPts val="0"/>
              </a:spcBef>
              <a:spcAft>
                <a:spcPts val="0"/>
              </a:spcAft>
              <a:buNone/>
            </a:pPr>
            <a:r>
              <a:rPr lang="en-US" sz="3200" dirty="0" err="1">
                <a:solidFill>
                  <a:schemeClr val="tx1"/>
                </a:solidFill>
                <a:latin typeface="Helvetica Neue"/>
                <a:ea typeface="Helvetica Neue"/>
                <a:cs typeface="Helvetica Neue"/>
                <a:sym typeface="Helvetica Neue"/>
              </a:rPr>
              <a:t>forum.makerdao.com</a:t>
            </a:r>
            <a:endParaRPr sz="3200" dirty="0">
              <a:solidFill>
                <a:schemeClr val="tx1"/>
              </a:solidFill>
              <a:latin typeface="Helvetica Neue"/>
              <a:ea typeface="Helvetica Neue"/>
              <a:cs typeface="Helvetica Neue"/>
              <a:sym typeface="Helvetica Neue"/>
            </a:endParaRPr>
          </a:p>
          <a:p>
            <a:pPr marL="0" lvl="0" indent="0" algn="l" rtl="0">
              <a:spcBef>
                <a:spcPts val="0"/>
              </a:spcBef>
              <a:spcAft>
                <a:spcPts val="0"/>
              </a:spcAft>
              <a:buNone/>
            </a:pPr>
            <a:r>
              <a:rPr lang="en-US" sz="3200" dirty="0" err="1">
                <a:solidFill>
                  <a:schemeClr val="tx1"/>
                </a:solidFill>
                <a:latin typeface="Helvetica Neue"/>
                <a:ea typeface="Helvetica Neue"/>
                <a:cs typeface="Helvetica Neue"/>
                <a:sym typeface="Helvetica Neue"/>
              </a:rPr>
              <a:t>awesome.makerdao.com</a:t>
            </a:r>
            <a:endParaRPr lang="en-US" sz="3200" dirty="0">
              <a:solidFill>
                <a:schemeClr val="tx1"/>
              </a:solidFill>
              <a:latin typeface="Helvetica Neue"/>
              <a:ea typeface="Helvetica Neue"/>
              <a:cs typeface="Helvetica Neue"/>
              <a:sym typeface="Helvetica Neue"/>
            </a:endParaRPr>
          </a:p>
          <a:p>
            <a:pPr marL="0" lvl="0" indent="0" algn="l" rtl="0">
              <a:spcBef>
                <a:spcPts val="0"/>
              </a:spcBef>
              <a:spcAft>
                <a:spcPts val="0"/>
              </a:spcAft>
              <a:buNone/>
            </a:pPr>
            <a:r>
              <a:rPr lang="en-US" sz="3200" dirty="0">
                <a:solidFill>
                  <a:schemeClr val="tx1"/>
                </a:solidFill>
                <a:latin typeface="Helvetica Neue"/>
                <a:ea typeface="Helvetica Neue"/>
                <a:cs typeface="Helvetica Neue"/>
                <a:sym typeface="Helvetica Neue"/>
              </a:rPr>
              <a:t>community-</a:t>
            </a:r>
            <a:r>
              <a:rPr lang="en-US" sz="3200" dirty="0" err="1">
                <a:solidFill>
                  <a:schemeClr val="tx1"/>
                </a:solidFill>
                <a:latin typeface="Helvetica Neue"/>
                <a:ea typeface="Helvetica Neue"/>
                <a:cs typeface="Helvetica Neue"/>
                <a:sym typeface="Helvetica Neue"/>
              </a:rPr>
              <a:t>development.makerdao.com</a:t>
            </a:r>
            <a:endParaRPr sz="3200" dirty="0">
              <a:solidFill>
                <a:schemeClr val="tx1"/>
              </a:solidFill>
              <a:latin typeface="Helvetica Neue"/>
              <a:ea typeface="Helvetica Neue"/>
              <a:cs typeface="Helvetica Neue"/>
              <a:sym typeface="Helvetica Neue"/>
            </a:endParaRPr>
          </a:p>
          <a:p>
            <a:pPr marL="0" lvl="0" indent="0" algn="l" rtl="0">
              <a:spcBef>
                <a:spcPts val="0"/>
              </a:spcBef>
              <a:spcAft>
                <a:spcPts val="0"/>
              </a:spcAft>
              <a:buNone/>
            </a:pPr>
            <a:endParaRPr sz="1000" dirty="0">
              <a:latin typeface="Helvetica Neue"/>
              <a:ea typeface="Helvetica Neue"/>
              <a:cs typeface="Helvetica Neue"/>
              <a:sym typeface="Helvetica Neue"/>
            </a:endParaRPr>
          </a:p>
        </p:txBody>
      </p:sp>
      <p:pic>
        <p:nvPicPr>
          <p:cNvPr id="13" name="Google Shape;195;p26">
            <a:extLst>
              <a:ext uri="{FF2B5EF4-FFF2-40B4-BE49-F238E27FC236}">
                <a16:creationId xmlns:a16="http://schemas.microsoft.com/office/drawing/2014/main" id="{68067205-D86D-490C-B0F1-539915951046}"/>
              </a:ext>
            </a:extLst>
          </p:cNvPr>
          <p:cNvPicPr preferRelativeResize="0"/>
          <p:nvPr/>
        </p:nvPicPr>
        <p:blipFill>
          <a:blip r:embed="rId3">
            <a:alphaModFix/>
          </a:blip>
          <a:stretch>
            <a:fillRect/>
          </a:stretch>
        </p:blipFill>
        <p:spPr>
          <a:xfrm rot="621856">
            <a:off x="5668919" y="1437863"/>
            <a:ext cx="2148145" cy="2267772"/>
          </a:xfrm>
          <a:prstGeom prst="rect">
            <a:avLst/>
          </a:prstGeom>
          <a:noFill/>
          <a:ln>
            <a:noFill/>
          </a:ln>
        </p:spPr>
      </p:pic>
    </p:spTree>
    <p:extLst>
      <p:ext uri="{BB962C8B-B14F-4D97-AF65-F5344CB8AC3E}">
        <p14:creationId xmlns:p14="http://schemas.microsoft.com/office/powerpoint/2010/main" val="2527913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4"/>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DA</a:t>
            </a:r>
            <a:r>
              <a:rPr lang="en">
                <a:solidFill>
                  <a:srgbClr val="FFB600"/>
                </a:solidFill>
              </a:rPr>
              <a:t>I?</a:t>
            </a:r>
            <a:endParaRPr/>
          </a:p>
        </p:txBody>
      </p:sp>
      <p:sp>
        <p:nvSpPr>
          <p:cNvPr id="84" name="Google Shape;84;p14"/>
          <p:cNvSpPr txBox="1">
            <a:spLocks noGrp="1"/>
          </p:cNvSpPr>
          <p:nvPr>
            <p:ph type="body" idx="1"/>
          </p:nvPr>
        </p:nvSpPr>
        <p:spPr>
          <a:xfrm>
            <a:off x="922000" y="1885950"/>
            <a:ext cx="7397700" cy="22938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Font typeface="Raleway"/>
              <a:buChar char="●"/>
            </a:pPr>
            <a:r>
              <a:rPr lang="en" b="1" dirty="0">
                <a:latin typeface="Raleway"/>
                <a:ea typeface="Raleway"/>
                <a:cs typeface="Raleway"/>
                <a:sym typeface="Raleway"/>
              </a:rPr>
              <a:t>Stablecoin on the Ethereum Network</a:t>
            </a:r>
            <a:endParaRPr b="1" dirty="0">
              <a:latin typeface="Raleway"/>
              <a:ea typeface="Raleway"/>
              <a:cs typeface="Raleway"/>
              <a:sym typeface="Raleway"/>
            </a:endParaRPr>
          </a:p>
          <a:p>
            <a:pPr marL="457200" lvl="0" indent="-342900" algn="l" rtl="0">
              <a:spcBef>
                <a:spcPts val="0"/>
              </a:spcBef>
              <a:spcAft>
                <a:spcPts val="0"/>
              </a:spcAft>
              <a:buSzPts val="1800"/>
              <a:buFont typeface="Raleway"/>
              <a:buChar char="●"/>
            </a:pPr>
            <a:r>
              <a:rPr lang="en" b="1" dirty="0">
                <a:latin typeface="Raleway"/>
                <a:ea typeface="Raleway"/>
                <a:cs typeface="Raleway"/>
                <a:sym typeface="Raleway"/>
              </a:rPr>
              <a:t>Decentralized like Ethereum</a:t>
            </a:r>
            <a:endParaRPr b="1" dirty="0">
              <a:latin typeface="Raleway"/>
              <a:ea typeface="Raleway"/>
              <a:cs typeface="Raleway"/>
              <a:sym typeface="Raleway"/>
            </a:endParaRPr>
          </a:p>
          <a:p>
            <a:pPr marL="457200" lvl="0" indent="-342900" algn="l" rtl="0">
              <a:spcBef>
                <a:spcPts val="0"/>
              </a:spcBef>
              <a:spcAft>
                <a:spcPts val="0"/>
              </a:spcAft>
              <a:buSzPts val="1800"/>
              <a:buFont typeface="Raleway"/>
              <a:buChar char="●"/>
            </a:pPr>
            <a:r>
              <a:rPr lang="en" b="1" dirty="0">
                <a:latin typeface="Raleway"/>
                <a:ea typeface="Raleway"/>
                <a:cs typeface="Raleway"/>
                <a:sym typeface="Raleway"/>
              </a:rPr>
              <a:t>Spendable like dollars</a:t>
            </a:r>
          </a:p>
          <a:p>
            <a:pPr marL="457200" lvl="0" indent="-342900" algn="l" rtl="0">
              <a:spcBef>
                <a:spcPts val="0"/>
              </a:spcBef>
              <a:spcAft>
                <a:spcPts val="0"/>
              </a:spcAft>
              <a:buSzPts val="1800"/>
              <a:buFont typeface="Raleway"/>
              <a:buChar char="●"/>
            </a:pPr>
            <a:r>
              <a:rPr lang="en" b="1" dirty="0">
                <a:latin typeface="Raleway"/>
                <a:sym typeface="Raleway"/>
              </a:rPr>
              <a:t>Backed by a portfolio of collateral</a:t>
            </a:r>
            <a:endParaRPr dirty="0"/>
          </a:p>
          <a:p>
            <a:pPr marL="0" lvl="0" indent="0" algn="l" rtl="0">
              <a:spcBef>
                <a:spcPts val="600"/>
              </a:spcBef>
              <a:spcAft>
                <a:spcPts val="0"/>
              </a:spcAft>
              <a:buNone/>
            </a:pPr>
            <a:endParaRPr dirty="0"/>
          </a:p>
        </p:txBody>
      </p:sp>
      <p:sp>
        <p:nvSpPr>
          <p:cNvPr id="85" name="Google Shape;85;p14"/>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grpSp>
        <p:nvGrpSpPr>
          <p:cNvPr id="86" name="Google Shape;86;p14"/>
          <p:cNvGrpSpPr/>
          <p:nvPr/>
        </p:nvGrpSpPr>
        <p:grpSpPr>
          <a:xfrm>
            <a:off x="8119638" y="225980"/>
            <a:ext cx="539546" cy="879605"/>
            <a:chOff x="6730350" y="2315900"/>
            <a:chExt cx="257700" cy="420100"/>
          </a:xfrm>
        </p:grpSpPr>
        <p:sp>
          <p:nvSpPr>
            <p:cNvPr id="87" name="Google Shape;87;p14"/>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4"/>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4"/>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
                                            <p:txEl>
                                              <p:pRg st="0" end="0"/>
                                            </p:txEl>
                                          </p:spTgt>
                                        </p:tgtEl>
                                        <p:attrNameLst>
                                          <p:attrName>style.visibility</p:attrName>
                                        </p:attrNameLst>
                                      </p:cBhvr>
                                      <p:to>
                                        <p:strVal val="visible"/>
                                      </p:to>
                                    </p:set>
                                    <p:animEffect transition="in" filter="fade">
                                      <p:cBhvr>
                                        <p:cTn id="7" dur="1"/>
                                        <p:tgtEl>
                                          <p:spTgt spid="8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4">
                                            <p:txEl>
                                              <p:pRg st="1" end="1"/>
                                            </p:txEl>
                                          </p:spTgt>
                                        </p:tgtEl>
                                        <p:attrNameLst>
                                          <p:attrName>style.visibility</p:attrName>
                                        </p:attrNameLst>
                                      </p:cBhvr>
                                      <p:to>
                                        <p:strVal val="visible"/>
                                      </p:to>
                                    </p:set>
                                    <p:animEffect transition="in" filter="fade">
                                      <p:cBhvr>
                                        <p:cTn id="12" dur="1"/>
                                        <p:tgtEl>
                                          <p:spTgt spid="8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4">
                                            <p:txEl>
                                              <p:pRg st="2" end="2"/>
                                            </p:txEl>
                                          </p:spTgt>
                                        </p:tgtEl>
                                        <p:attrNameLst>
                                          <p:attrName>style.visibility</p:attrName>
                                        </p:attrNameLst>
                                      </p:cBhvr>
                                      <p:to>
                                        <p:strVal val="visible"/>
                                      </p:to>
                                    </p:set>
                                    <p:animEffect transition="in" filter="fade">
                                      <p:cBhvr>
                                        <p:cTn id="17" dur="1"/>
                                        <p:tgtEl>
                                          <p:spTgt spid="8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4">
                                            <p:txEl>
                                              <p:pRg st="3" end="3"/>
                                            </p:txEl>
                                          </p:spTgt>
                                        </p:tgtEl>
                                        <p:attrNameLst>
                                          <p:attrName>style.visibility</p:attrName>
                                        </p:attrNameLst>
                                      </p:cBhvr>
                                      <p:to>
                                        <p:strVal val="visible"/>
                                      </p:to>
                                    </p:set>
                                    <p:animEffect transition="in" filter="fade">
                                      <p:cBhvr>
                                        <p:cTn id="22" dur="1"/>
                                        <p:tgtEl>
                                          <p:spTgt spid="8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DA</a:t>
            </a:r>
            <a:r>
              <a:rPr lang="en">
                <a:solidFill>
                  <a:srgbClr val="FFB600"/>
                </a:solidFill>
              </a:rPr>
              <a:t>I?</a:t>
            </a:r>
            <a:endParaRPr/>
          </a:p>
        </p:txBody>
      </p:sp>
      <p:sp>
        <p:nvSpPr>
          <p:cNvPr id="97" name="Google Shape;97;p15"/>
          <p:cNvSpPr txBox="1">
            <a:spLocks noGrp="1"/>
          </p:cNvSpPr>
          <p:nvPr>
            <p:ph type="body" idx="1"/>
          </p:nvPr>
        </p:nvSpPr>
        <p:spPr>
          <a:xfrm>
            <a:off x="922000" y="1885949"/>
            <a:ext cx="7397700" cy="2722159"/>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latin typeface="Raleway"/>
                <a:ea typeface="Raleway"/>
                <a:cs typeface="Raleway"/>
                <a:sym typeface="Raleway"/>
              </a:rPr>
              <a:t>At the most basic level, behind all circulating Dai you will find</a:t>
            </a:r>
            <a:r>
              <a:rPr lang="en" b="1" i="1" dirty="0">
                <a:latin typeface="Raleway"/>
                <a:ea typeface="Raleway"/>
                <a:cs typeface="Raleway"/>
                <a:sym typeface="Raleway"/>
              </a:rPr>
              <a:t> collateral of greater value</a:t>
            </a:r>
            <a:r>
              <a:rPr lang="en" b="1" dirty="0">
                <a:latin typeface="Raleway"/>
                <a:ea typeface="Raleway"/>
                <a:cs typeface="Raleway"/>
                <a:sym typeface="Raleway"/>
              </a:rPr>
              <a:t>.</a:t>
            </a:r>
            <a:endParaRPr b="1" dirty="0">
              <a:latin typeface="Raleway"/>
              <a:ea typeface="Raleway"/>
              <a:cs typeface="Raleway"/>
              <a:sym typeface="Raleway"/>
            </a:endParaRPr>
          </a:p>
          <a:p>
            <a:pPr marL="0" lvl="0" indent="0" algn="l" rtl="0">
              <a:spcBef>
                <a:spcPts val="600"/>
              </a:spcBef>
              <a:spcAft>
                <a:spcPts val="0"/>
              </a:spcAft>
              <a:buNone/>
            </a:pPr>
            <a:endParaRPr b="1" dirty="0">
              <a:latin typeface="Raleway"/>
              <a:ea typeface="Raleway"/>
              <a:cs typeface="Raleway"/>
              <a:sym typeface="Raleway"/>
            </a:endParaRPr>
          </a:p>
          <a:p>
            <a:pPr marL="0" lvl="0" indent="0" algn="l" rtl="0">
              <a:spcBef>
                <a:spcPts val="600"/>
              </a:spcBef>
              <a:spcAft>
                <a:spcPts val="0"/>
              </a:spcAft>
              <a:buNone/>
            </a:pPr>
            <a:r>
              <a:rPr lang="en" b="1" dirty="0">
                <a:latin typeface="Raleway"/>
                <a:ea typeface="Raleway"/>
                <a:cs typeface="Raleway"/>
                <a:sym typeface="Raleway"/>
              </a:rPr>
              <a:t>What follows is an explanation of:</a:t>
            </a:r>
            <a:endParaRPr b="1" dirty="0">
              <a:latin typeface="Raleway"/>
              <a:ea typeface="Raleway"/>
              <a:cs typeface="Raleway"/>
              <a:sym typeface="Raleway"/>
            </a:endParaRPr>
          </a:p>
          <a:p>
            <a:pPr lvl="0">
              <a:buFont typeface="Raleway"/>
              <a:buAutoNum type="arabicPeriod"/>
            </a:pPr>
            <a:r>
              <a:rPr lang="en" b="1" dirty="0">
                <a:latin typeface="Raleway"/>
                <a:ea typeface="Raleway"/>
                <a:cs typeface="Raleway"/>
                <a:sym typeface="Raleway"/>
              </a:rPr>
              <a:t>How that is possible with volatile collateral? </a:t>
            </a:r>
            <a:r>
              <a:rPr lang="en-US" b="1" dirty="0">
                <a:latin typeface="Raleway"/>
                <a:ea typeface="Raleway"/>
                <a:cs typeface="Raleway"/>
                <a:sym typeface="Raleway"/>
              </a:rPr>
              <a:t>U</a:t>
            </a:r>
            <a:r>
              <a:rPr lang="en" b="1" dirty="0">
                <a:latin typeface="Raleway"/>
                <a:ea typeface="Raleway"/>
                <a:cs typeface="Raleway"/>
                <a:sym typeface="Raleway"/>
              </a:rPr>
              <a:t>sing ETH as an example. </a:t>
            </a:r>
            <a:endParaRPr b="1" dirty="0">
              <a:latin typeface="Raleway"/>
              <a:ea typeface="Raleway"/>
              <a:cs typeface="Raleway"/>
              <a:sym typeface="Raleway"/>
            </a:endParaRPr>
          </a:p>
          <a:p>
            <a:pPr marL="457200" lvl="0" indent="-342900" algn="l" rtl="0">
              <a:spcBef>
                <a:spcPts val="0"/>
              </a:spcBef>
              <a:spcAft>
                <a:spcPts val="0"/>
              </a:spcAft>
              <a:buSzPts val="1800"/>
              <a:buFont typeface="Raleway"/>
              <a:buAutoNum type="arabicPeriod"/>
            </a:pPr>
            <a:r>
              <a:rPr lang="en" b="1" dirty="0">
                <a:latin typeface="Raleway"/>
                <a:ea typeface="Raleway"/>
                <a:cs typeface="Raleway"/>
                <a:sym typeface="Raleway"/>
              </a:rPr>
              <a:t>How does Dai hold its soft peg, trading reliably close to a dollar?</a:t>
            </a:r>
            <a:endParaRPr b="1" dirty="0">
              <a:latin typeface="Raleway"/>
              <a:ea typeface="Raleway"/>
              <a:cs typeface="Raleway"/>
              <a:sym typeface="Raleway"/>
            </a:endParaRPr>
          </a:p>
        </p:txBody>
      </p:sp>
      <p:sp>
        <p:nvSpPr>
          <p:cNvPr id="98" name="Google Shape;98;p15"/>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grpSp>
        <p:nvGrpSpPr>
          <p:cNvPr id="99" name="Google Shape;99;p15"/>
          <p:cNvGrpSpPr/>
          <p:nvPr/>
        </p:nvGrpSpPr>
        <p:grpSpPr>
          <a:xfrm>
            <a:off x="8119638" y="225980"/>
            <a:ext cx="539546" cy="879605"/>
            <a:chOff x="6730350" y="2315900"/>
            <a:chExt cx="257700" cy="420100"/>
          </a:xfrm>
        </p:grpSpPr>
        <p:sp>
          <p:nvSpPr>
            <p:cNvPr id="100" name="Google Shape;100;p15"/>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7">
                                            <p:txEl>
                                              <p:pRg st="0" end="0"/>
                                            </p:txEl>
                                          </p:spTgt>
                                        </p:tgtEl>
                                        <p:attrNameLst>
                                          <p:attrName>style.visibility</p:attrName>
                                        </p:attrNameLst>
                                      </p:cBhvr>
                                      <p:to>
                                        <p:strVal val="visible"/>
                                      </p:to>
                                    </p:set>
                                    <p:animEffect transition="in" filter="fade">
                                      <p:cBhvr>
                                        <p:cTn id="7" dur="1"/>
                                        <p:tgtEl>
                                          <p:spTgt spid="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7">
                                            <p:txEl>
                                              <p:pRg st="2" end="2"/>
                                            </p:txEl>
                                          </p:spTgt>
                                        </p:tgtEl>
                                        <p:attrNameLst>
                                          <p:attrName>style.visibility</p:attrName>
                                        </p:attrNameLst>
                                      </p:cBhvr>
                                      <p:to>
                                        <p:strVal val="visible"/>
                                      </p:to>
                                    </p:set>
                                    <p:animEffect transition="in" filter="fade">
                                      <p:cBhvr>
                                        <p:cTn id="12" dur="1"/>
                                        <p:tgtEl>
                                          <p:spTgt spid="9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7">
                                            <p:txEl>
                                              <p:pRg st="3" end="3"/>
                                            </p:txEl>
                                          </p:spTgt>
                                        </p:tgtEl>
                                        <p:attrNameLst>
                                          <p:attrName>style.visibility</p:attrName>
                                        </p:attrNameLst>
                                      </p:cBhvr>
                                      <p:to>
                                        <p:strVal val="visible"/>
                                      </p:to>
                                    </p:set>
                                    <p:animEffect transition="in" filter="fade">
                                      <p:cBhvr>
                                        <p:cTn id="17" dur="1"/>
                                        <p:tgtEl>
                                          <p:spTgt spid="9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7">
                                            <p:txEl>
                                              <p:pRg st="4" end="4"/>
                                            </p:txEl>
                                          </p:spTgt>
                                        </p:tgtEl>
                                        <p:attrNameLst>
                                          <p:attrName>style.visibility</p:attrName>
                                        </p:attrNameLst>
                                      </p:cBhvr>
                                      <p:to>
                                        <p:strVal val="visible"/>
                                      </p:to>
                                    </p:set>
                                    <p:animEffect transition="in" filter="fade">
                                      <p:cBhvr>
                                        <p:cTn id="22" dur="1"/>
                                        <p:tgtEl>
                                          <p:spTgt spid="9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p:nvPr/>
        </p:nvSpPr>
        <p:spPr>
          <a:xfrm>
            <a:off x="-54075" y="-49575"/>
            <a:ext cx="9270600" cy="5267400"/>
          </a:xfrm>
          <a:prstGeom prst="rect">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0" name="Google Shape;110;p16" descr="Maker issues Dai, the world’s first decentralized stablecoin on the Ethereum blockchain. &#10;&#10;Dai is a decentralized, asset-backed, cryptocurrency for the 21st century — the first decentralized stablecoin on the Ethereum blockchain.&#10;Since launch in December 2017, Dai has successfully maintained it’s $1USD peg, despite an exceptionally volatile 2018 in the crypto markets and a sharp drop in the value of ETH&#10;&#10;Website: https://makerdao.com/ &#10;Twitter：https://twitter.com/makerdao &#10;Blog: https://blog.makerdao.com&#10;Reddit：https://www.reddit.com/r/MakerDAO/&#10;Telegram: t.me/MakerDAOofficial" title="Introduction to Maker: What is Dai?">
            <a:hlinkClick r:id="rId3"/>
          </p:cNvPr>
          <p:cNvPicPr preferRelativeResize="0"/>
          <p:nvPr/>
        </p:nvPicPr>
        <p:blipFill>
          <a:blip r:embed="rId4">
            <a:alphaModFix/>
          </a:blip>
          <a:stretch>
            <a:fillRect/>
          </a:stretch>
        </p:blipFill>
        <p:spPr>
          <a:xfrm>
            <a:off x="1215475" y="4"/>
            <a:ext cx="6857978"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a:spLocks noGrp="1"/>
          </p:cNvSpPr>
          <p:nvPr>
            <p:ph type="title"/>
          </p:nvPr>
        </p:nvSpPr>
        <p:spPr>
          <a:xfrm>
            <a:off x="922000" y="591100"/>
            <a:ext cx="3540300" cy="178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t>
            </a:r>
            <a:br>
              <a:rPr lang="en"/>
            </a:br>
            <a:r>
              <a:rPr lang="en"/>
              <a:t>a </a:t>
            </a:r>
            <a:r>
              <a:rPr lang="en">
                <a:solidFill>
                  <a:srgbClr val="FFB600"/>
                </a:solidFill>
              </a:rPr>
              <a:t>Vault?</a:t>
            </a:r>
            <a:endParaRPr/>
          </a:p>
        </p:txBody>
      </p:sp>
      <p:sp>
        <p:nvSpPr>
          <p:cNvPr id="116" name="Google Shape;116;p17"/>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grpSp>
        <p:nvGrpSpPr>
          <p:cNvPr id="117" name="Google Shape;117;p17"/>
          <p:cNvGrpSpPr/>
          <p:nvPr/>
        </p:nvGrpSpPr>
        <p:grpSpPr>
          <a:xfrm>
            <a:off x="8119638" y="225980"/>
            <a:ext cx="539546" cy="879605"/>
            <a:chOff x="6730350" y="2315900"/>
            <a:chExt cx="257700" cy="420100"/>
          </a:xfrm>
        </p:grpSpPr>
        <p:sp>
          <p:nvSpPr>
            <p:cNvPr id="118" name="Google Shape;118;p17"/>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123;p17"/>
          <p:cNvSpPr txBox="1">
            <a:spLocks noGrp="1"/>
          </p:cNvSpPr>
          <p:nvPr>
            <p:ph type="body" idx="1"/>
          </p:nvPr>
        </p:nvSpPr>
        <p:spPr>
          <a:xfrm>
            <a:off x="703400" y="2490300"/>
            <a:ext cx="3444300" cy="23661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Font typeface="Raleway"/>
              <a:buChar char="●"/>
            </a:pPr>
            <a:r>
              <a:rPr lang="en" b="1">
                <a:latin typeface="Raleway"/>
                <a:ea typeface="Raleway"/>
                <a:cs typeface="Raleway"/>
                <a:sym typeface="Raleway"/>
              </a:rPr>
              <a:t>A vault is created when someone locks up their collateral</a:t>
            </a:r>
            <a:endParaRPr b="1">
              <a:latin typeface="Raleway"/>
              <a:ea typeface="Raleway"/>
              <a:cs typeface="Raleway"/>
              <a:sym typeface="Raleway"/>
            </a:endParaRPr>
          </a:p>
          <a:p>
            <a:pPr marL="0" lvl="0" indent="0" algn="l" rtl="0">
              <a:spcBef>
                <a:spcPts val="600"/>
              </a:spcBef>
              <a:spcAft>
                <a:spcPts val="0"/>
              </a:spcAft>
              <a:buNone/>
            </a:pPr>
            <a:endParaRPr b="1">
              <a:latin typeface="Raleway"/>
              <a:ea typeface="Raleway"/>
              <a:cs typeface="Raleway"/>
              <a:sym typeface="Raleway"/>
            </a:endParaRPr>
          </a:p>
        </p:txBody>
      </p:sp>
      <p:pic>
        <p:nvPicPr>
          <p:cNvPr id="124" name="Google Shape;124;p17"/>
          <p:cNvPicPr preferRelativeResize="0"/>
          <p:nvPr/>
        </p:nvPicPr>
        <p:blipFill>
          <a:blip r:embed="rId3">
            <a:alphaModFix/>
          </a:blip>
          <a:stretch>
            <a:fillRect/>
          </a:stretch>
        </p:blipFill>
        <p:spPr>
          <a:xfrm>
            <a:off x="4462300" y="1319150"/>
            <a:ext cx="4034825" cy="3078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922000" y="591100"/>
            <a:ext cx="3540300" cy="178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t>
            </a:r>
            <a:br>
              <a:rPr lang="en"/>
            </a:br>
            <a:r>
              <a:rPr lang="en"/>
              <a:t>a </a:t>
            </a:r>
            <a:r>
              <a:rPr lang="en">
                <a:solidFill>
                  <a:srgbClr val="FFB600"/>
                </a:solidFill>
              </a:rPr>
              <a:t>Vault?</a:t>
            </a:r>
            <a:endParaRPr/>
          </a:p>
        </p:txBody>
      </p:sp>
      <p:sp>
        <p:nvSpPr>
          <p:cNvPr id="130" name="Google Shape;130;p18"/>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grpSp>
        <p:nvGrpSpPr>
          <p:cNvPr id="131" name="Google Shape;131;p18"/>
          <p:cNvGrpSpPr/>
          <p:nvPr/>
        </p:nvGrpSpPr>
        <p:grpSpPr>
          <a:xfrm>
            <a:off x="8119638" y="225980"/>
            <a:ext cx="539546" cy="879605"/>
            <a:chOff x="6730350" y="2315900"/>
            <a:chExt cx="257700" cy="420100"/>
          </a:xfrm>
        </p:grpSpPr>
        <p:sp>
          <p:nvSpPr>
            <p:cNvPr id="132" name="Google Shape;132;p18"/>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8"/>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8"/>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8"/>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8"/>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 name="Google Shape;137;p18"/>
          <p:cNvSpPr txBox="1">
            <a:spLocks noGrp="1"/>
          </p:cNvSpPr>
          <p:nvPr>
            <p:ph type="body" idx="1"/>
          </p:nvPr>
        </p:nvSpPr>
        <p:spPr>
          <a:xfrm>
            <a:off x="703400" y="2490300"/>
            <a:ext cx="3444300" cy="23661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Font typeface="Raleway"/>
              <a:buChar char="●"/>
            </a:pPr>
            <a:r>
              <a:rPr lang="en" b="1">
                <a:latin typeface="Raleway"/>
                <a:ea typeface="Raleway"/>
                <a:cs typeface="Raleway"/>
                <a:sym typeface="Raleway"/>
              </a:rPr>
              <a:t>Repay Dai + fee to get your collateral back</a:t>
            </a:r>
            <a:endParaRPr b="1">
              <a:latin typeface="Raleway"/>
              <a:ea typeface="Raleway"/>
              <a:cs typeface="Raleway"/>
              <a:sym typeface="Raleway"/>
            </a:endParaRPr>
          </a:p>
          <a:p>
            <a:pPr marL="0" lvl="0" indent="0" algn="l" rtl="0">
              <a:spcBef>
                <a:spcPts val="600"/>
              </a:spcBef>
              <a:spcAft>
                <a:spcPts val="0"/>
              </a:spcAft>
              <a:buNone/>
            </a:pPr>
            <a:endParaRPr b="1">
              <a:latin typeface="Raleway"/>
              <a:ea typeface="Raleway"/>
              <a:cs typeface="Raleway"/>
              <a:sym typeface="Raleway"/>
            </a:endParaRPr>
          </a:p>
        </p:txBody>
      </p:sp>
      <p:pic>
        <p:nvPicPr>
          <p:cNvPr id="138" name="Google Shape;138;p18"/>
          <p:cNvPicPr preferRelativeResize="0"/>
          <p:nvPr/>
        </p:nvPicPr>
        <p:blipFill>
          <a:blip r:embed="rId3">
            <a:alphaModFix/>
          </a:blip>
          <a:stretch>
            <a:fillRect/>
          </a:stretch>
        </p:blipFill>
        <p:spPr>
          <a:xfrm>
            <a:off x="4462300" y="1319150"/>
            <a:ext cx="4034825" cy="3078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9"/>
          <p:cNvSpPr txBox="1">
            <a:spLocks noGrp="1"/>
          </p:cNvSpPr>
          <p:nvPr>
            <p:ph type="title"/>
          </p:nvPr>
        </p:nvSpPr>
        <p:spPr>
          <a:xfrm>
            <a:off x="922000" y="591100"/>
            <a:ext cx="3540300" cy="178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t>
            </a:r>
            <a:br>
              <a:rPr lang="en"/>
            </a:br>
            <a:r>
              <a:rPr lang="en"/>
              <a:t>a </a:t>
            </a:r>
            <a:r>
              <a:rPr lang="en">
                <a:solidFill>
                  <a:srgbClr val="FFB600"/>
                </a:solidFill>
              </a:rPr>
              <a:t>Vault?</a:t>
            </a:r>
            <a:endParaRPr/>
          </a:p>
        </p:txBody>
      </p:sp>
      <p:sp>
        <p:nvSpPr>
          <p:cNvPr id="144" name="Google Shape;144;p19"/>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8</a:t>
            </a:fld>
            <a:endParaRPr/>
          </a:p>
        </p:txBody>
      </p:sp>
      <p:grpSp>
        <p:nvGrpSpPr>
          <p:cNvPr id="145" name="Google Shape;145;p19"/>
          <p:cNvGrpSpPr/>
          <p:nvPr/>
        </p:nvGrpSpPr>
        <p:grpSpPr>
          <a:xfrm>
            <a:off x="8119638" y="225980"/>
            <a:ext cx="539546" cy="879605"/>
            <a:chOff x="6730350" y="2315900"/>
            <a:chExt cx="257700" cy="420100"/>
          </a:xfrm>
        </p:grpSpPr>
        <p:sp>
          <p:nvSpPr>
            <p:cNvPr id="146" name="Google Shape;146;p19"/>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9"/>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9"/>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9"/>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9"/>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 name="Google Shape;151;p19"/>
          <p:cNvSpPr txBox="1">
            <a:spLocks noGrp="1"/>
          </p:cNvSpPr>
          <p:nvPr>
            <p:ph type="body" idx="1"/>
          </p:nvPr>
        </p:nvSpPr>
        <p:spPr>
          <a:xfrm>
            <a:off x="703400" y="2490300"/>
            <a:ext cx="3444300" cy="23661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Font typeface="Raleway"/>
              <a:buChar char="●"/>
            </a:pPr>
            <a:r>
              <a:rPr lang="en" b="1">
                <a:latin typeface="Raleway"/>
                <a:ea typeface="Raleway"/>
                <a:cs typeface="Raleway"/>
                <a:sym typeface="Raleway"/>
              </a:rPr>
              <a:t>Where does Dai come from when it is borrowed after creating a Vault?</a:t>
            </a:r>
            <a:endParaRPr b="1">
              <a:latin typeface="Raleway"/>
              <a:ea typeface="Raleway"/>
              <a:cs typeface="Raleway"/>
              <a:sym typeface="Raleway"/>
            </a:endParaRPr>
          </a:p>
          <a:p>
            <a:pPr marL="0" lvl="0" indent="0" algn="l" rtl="0">
              <a:spcBef>
                <a:spcPts val="600"/>
              </a:spcBef>
              <a:spcAft>
                <a:spcPts val="0"/>
              </a:spcAft>
              <a:buNone/>
            </a:pPr>
            <a:endParaRPr b="1">
              <a:latin typeface="Raleway"/>
              <a:ea typeface="Raleway"/>
              <a:cs typeface="Raleway"/>
              <a:sym typeface="Raleway"/>
            </a:endParaRPr>
          </a:p>
          <a:p>
            <a:pPr marL="457200" lvl="0" indent="-342900" algn="l" rtl="0">
              <a:spcBef>
                <a:spcPts val="600"/>
              </a:spcBef>
              <a:spcAft>
                <a:spcPts val="0"/>
              </a:spcAft>
              <a:buSzPts val="1800"/>
              <a:buFont typeface="Raleway"/>
              <a:buChar char="●"/>
            </a:pPr>
            <a:r>
              <a:rPr lang="en" b="1">
                <a:latin typeface="Raleway"/>
                <a:ea typeface="Raleway"/>
                <a:cs typeface="Raleway"/>
                <a:sym typeface="Raleway"/>
              </a:rPr>
              <a:t>Where does it go when it is repaid?</a:t>
            </a:r>
            <a:endParaRPr b="1">
              <a:latin typeface="Raleway"/>
              <a:ea typeface="Raleway"/>
              <a:cs typeface="Raleway"/>
              <a:sym typeface="Raleway"/>
            </a:endParaRPr>
          </a:p>
          <a:p>
            <a:pPr marL="0" lvl="0" indent="0" algn="l" rtl="0">
              <a:spcBef>
                <a:spcPts val="600"/>
              </a:spcBef>
              <a:spcAft>
                <a:spcPts val="0"/>
              </a:spcAft>
              <a:buNone/>
            </a:pPr>
            <a:endParaRPr b="1">
              <a:latin typeface="Raleway"/>
              <a:ea typeface="Raleway"/>
              <a:cs typeface="Raleway"/>
              <a:sym typeface="Raleway"/>
            </a:endParaRPr>
          </a:p>
        </p:txBody>
      </p:sp>
      <p:pic>
        <p:nvPicPr>
          <p:cNvPr id="152" name="Google Shape;152;p19"/>
          <p:cNvPicPr preferRelativeResize="0"/>
          <p:nvPr/>
        </p:nvPicPr>
        <p:blipFill>
          <a:blip r:embed="rId3">
            <a:alphaModFix/>
          </a:blip>
          <a:stretch>
            <a:fillRect/>
          </a:stretch>
        </p:blipFill>
        <p:spPr>
          <a:xfrm>
            <a:off x="4462300" y="1319150"/>
            <a:ext cx="4034825" cy="3078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0"/>
          <p:cNvSpPr txBox="1">
            <a:spLocks noGrp="1"/>
          </p:cNvSpPr>
          <p:nvPr>
            <p:ph type="title"/>
          </p:nvPr>
        </p:nvSpPr>
        <p:spPr>
          <a:xfrm>
            <a:off x="495516" y="647045"/>
            <a:ext cx="4006084" cy="13261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dirty="0"/>
              <a:t>Liquidation🔥</a:t>
            </a:r>
            <a:endParaRPr sz="4800" dirty="0"/>
          </a:p>
        </p:txBody>
      </p:sp>
      <p:sp>
        <p:nvSpPr>
          <p:cNvPr id="158" name="Google Shape;158;p20"/>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159" name="Google Shape;159;p20"/>
          <p:cNvSpPr txBox="1">
            <a:spLocks noGrp="1"/>
          </p:cNvSpPr>
          <p:nvPr>
            <p:ph type="body" idx="1"/>
          </p:nvPr>
        </p:nvSpPr>
        <p:spPr>
          <a:xfrm>
            <a:off x="665877" y="1973176"/>
            <a:ext cx="3444300" cy="23661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Font typeface="Raleway"/>
              <a:buChar char="●"/>
            </a:pPr>
            <a:r>
              <a:rPr lang="en" b="1" dirty="0">
                <a:latin typeface="Raleway"/>
                <a:ea typeface="Raleway"/>
                <a:cs typeface="Raleway"/>
                <a:sym typeface="Raleway"/>
              </a:rPr>
              <a:t>If collateral falls in value, we must protect the Dai at all costs </a:t>
            </a:r>
            <a:endParaRPr b="1" dirty="0">
              <a:latin typeface="Raleway"/>
              <a:ea typeface="Raleway"/>
              <a:cs typeface="Raleway"/>
              <a:sym typeface="Raleway"/>
            </a:endParaRPr>
          </a:p>
          <a:p>
            <a:pPr marL="0" lvl="0" indent="0" algn="l" rtl="0">
              <a:spcBef>
                <a:spcPts val="600"/>
              </a:spcBef>
              <a:spcAft>
                <a:spcPts val="0"/>
              </a:spcAft>
              <a:buNone/>
            </a:pPr>
            <a:endParaRPr b="1" dirty="0">
              <a:latin typeface="Raleway"/>
              <a:ea typeface="Raleway"/>
              <a:cs typeface="Raleway"/>
              <a:sym typeface="Raleway"/>
            </a:endParaRPr>
          </a:p>
          <a:p>
            <a:pPr marL="457200" lvl="0" indent="-342900" algn="l" rtl="0">
              <a:spcBef>
                <a:spcPts val="600"/>
              </a:spcBef>
              <a:spcAft>
                <a:spcPts val="0"/>
              </a:spcAft>
              <a:buSzPts val="1800"/>
              <a:buFont typeface="Raleway"/>
              <a:buChar char="●"/>
            </a:pPr>
            <a:r>
              <a:rPr lang="en" b="1" dirty="0">
                <a:latin typeface="Raleway"/>
                <a:ea typeface="Raleway"/>
                <a:cs typeface="Raleway"/>
                <a:sym typeface="Raleway"/>
              </a:rPr>
              <a:t>Some collateral is auctioned off </a:t>
            </a:r>
            <a:endParaRPr b="1" dirty="0">
              <a:latin typeface="Raleway"/>
              <a:ea typeface="Raleway"/>
              <a:cs typeface="Raleway"/>
              <a:sym typeface="Raleway"/>
            </a:endParaRPr>
          </a:p>
        </p:txBody>
      </p:sp>
      <p:pic>
        <p:nvPicPr>
          <p:cNvPr id="160" name="Google Shape;160;p20"/>
          <p:cNvPicPr preferRelativeResize="0"/>
          <p:nvPr/>
        </p:nvPicPr>
        <p:blipFill>
          <a:blip r:embed="rId3">
            <a:alphaModFix/>
          </a:blip>
          <a:stretch>
            <a:fillRect/>
          </a:stretch>
        </p:blipFill>
        <p:spPr>
          <a:xfrm>
            <a:off x="4462300" y="784113"/>
            <a:ext cx="4006084" cy="3729575"/>
          </a:xfrm>
          <a:prstGeom prst="rect">
            <a:avLst/>
          </a:prstGeom>
          <a:noFill/>
          <a:ln>
            <a:noFill/>
          </a:ln>
        </p:spPr>
      </p:pic>
      <p:pic>
        <p:nvPicPr>
          <p:cNvPr id="161" name="Google Shape;161;p20"/>
          <p:cNvPicPr preferRelativeResize="0"/>
          <p:nvPr/>
        </p:nvPicPr>
        <p:blipFill>
          <a:blip r:embed="rId4">
            <a:alphaModFix amt="14000"/>
          </a:blip>
          <a:stretch>
            <a:fillRect/>
          </a:stretch>
        </p:blipFill>
        <p:spPr>
          <a:xfrm rot="2091510">
            <a:off x="2745819" y="2407589"/>
            <a:ext cx="1824929" cy="1824922"/>
          </a:xfrm>
          <a:prstGeom prst="rect">
            <a:avLst/>
          </a:prstGeom>
          <a:noFill/>
          <a:ln>
            <a:noFill/>
          </a:ln>
        </p:spPr>
      </p:pic>
    </p:spTree>
  </p:cSld>
  <p:clrMapOvr>
    <a:masterClrMapping/>
  </p:clrMapOvr>
</p:sld>
</file>

<file path=ppt/theme/theme1.xml><?xml version="1.0" encoding="utf-8"?>
<a:theme xmlns:a="http://schemas.openxmlformats.org/drawingml/2006/main" name="Oliv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812</Words>
  <Application>Microsoft Office PowerPoint</Application>
  <PresentationFormat>On-screen Show (16:9)</PresentationFormat>
  <Paragraphs>102</Paragraphs>
  <Slides>23</Slides>
  <Notes>23</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Raleway Light</vt:lpstr>
      <vt:lpstr>Raleway ExtraBold</vt:lpstr>
      <vt:lpstr>Helvetica Neue</vt:lpstr>
      <vt:lpstr>Courier</vt:lpstr>
      <vt:lpstr>Raleway</vt:lpstr>
      <vt:lpstr>Olivia template</vt:lpstr>
      <vt:lpstr>Is the  Projector Working?</vt:lpstr>
      <vt:lpstr>DAI Explainer</vt:lpstr>
      <vt:lpstr>What is DAI?</vt:lpstr>
      <vt:lpstr>What is DAI?</vt:lpstr>
      <vt:lpstr>PowerPoint Presentation</vt:lpstr>
      <vt:lpstr>What is  a Vault?</vt:lpstr>
      <vt:lpstr>What is  a Vault?</vt:lpstr>
      <vt:lpstr>What is  a Vault?</vt:lpstr>
      <vt:lpstr>Liquidation🔥</vt:lpstr>
      <vt:lpstr>Pawn your Crypto</vt:lpstr>
      <vt:lpstr>PowerPoint Presentation</vt:lpstr>
      <vt:lpstr>PowerPoint Presentation</vt:lpstr>
      <vt:lpstr>How Strong? 💪</vt:lpstr>
      <vt:lpstr>PowerPoint Presentation</vt:lpstr>
      <vt:lpstr>PowerPoint Presentation</vt:lpstr>
      <vt:lpstr>How peg?</vt:lpstr>
      <vt:lpstr>How peg? Micro:</vt:lpstr>
      <vt:lpstr>How peg? Macro:</vt:lpstr>
      <vt:lpstr>How peg? Who</vt:lpstr>
      <vt:lpstr>Pause for Questions</vt:lpstr>
      <vt:lpstr>Is DAI Working?</vt:lpstr>
      <vt:lpstr>Is DAI Working?</vt:lpstr>
      <vt:lpstr>Join us in building MakerDAO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 the  Projector Working?</dc:title>
  <dc:creator>David Utrobin</dc:creator>
  <cp:lastModifiedBy>David Utrobin</cp:lastModifiedBy>
  <cp:revision>5</cp:revision>
  <dcterms:modified xsi:type="dcterms:W3CDTF">2020-04-06T21:01:41Z</dcterms:modified>
</cp:coreProperties>
</file>